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150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4DA6D-E0F2-440A-AD8A-3A346BDD28F5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00C7B-16DF-49E4-87E4-076574CBF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42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0141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2738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8" name="Google Shape;618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http://www.akc.org/dog-breeds/groups/herding/</a:t>
            </a:r>
            <a:endParaRPr/>
          </a:p>
        </p:txBody>
      </p:sp>
      <p:sp>
        <p:nvSpPr>
          <p:cNvPr id="619" name="Google Shape;619;p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4391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91753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9679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6037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5576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27891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70518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59369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343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85891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56272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9820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38348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17796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26727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26331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91986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44418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4" name="Google Shape;764;p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http://www.akc.org/dog-breeds/groups/herding/</a:t>
            </a:r>
            <a:endParaRPr/>
          </a:p>
        </p:txBody>
      </p:sp>
      <p:sp>
        <p:nvSpPr>
          <p:cNvPr id="765" name="Google Shape;765;p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85958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894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24458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43588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9032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10392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57055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97615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68965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86508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5697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43996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3" name="Google Shape;853;p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http://www.akc.org/dog-breeds/groups/herding/</a:t>
            </a:r>
            <a:endParaRPr/>
          </a:p>
        </p:txBody>
      </p:sp>
      <p:sp>
        <p:nvSpPr>
          <p:cNvPr id="854" name="Google Shape;854;p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3652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14060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11100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1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5709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2200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5893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879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328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3804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EC2BD-42D1-4DF1-8BA9-9EC2C64BEA5D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5C0FB-DC7D-48D4-AE04-B99D224AC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992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EC2BD-42D1-4DF1-8BA9-9EC2C64BEA5D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5C0FB-DC7D-48D4-AE04-B99D224AC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248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EC2BD-42D1-4DF1-8BA9-9EC2C64BEA5D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5C0FB-DC7D-48D4-AE04-B99D224ACAA8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7342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EC2BD-42D1-4DF1-8BA9-9EC2C64BEA5D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5C0FB-DC7D-48D4-AE04-B99D224AC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674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EC2BD-42D1-4DF1-8BA9-9EC2C64BEA5D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5C0FB-DC7D-48D4-AE04-B99D224ACAA8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97422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EC2BD-42D1-4DF1-8BA9-9EC2C64BEA5D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5C0FB-DC7D-48D4-AE04-B99D224AC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66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EC2BD-42D1-4DF1-8BA9-9EC2C64BEA5D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5C0FB-DC7D-48D4-AE04-B99D224AC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32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EC2BD-42D1-4DF1-8BA9-9EC2C64BEA5D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5C0FB-DC7D-48D4-AE04-B99D224AC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92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EC2BD-42D1-4DF1-8BA9-9EC2C64BEA5D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5C0FB-DC7D-48D4-AE04-B99D224AC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75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EC2BD-42D1-4DF1-8BA9-9EC2C64BEA5D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5C0FB-DC7D-48D4-AE04-B99D224AC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20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EC2BD-42D1-4DF1-8BA9-9EC2C64BEA5D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5C0FB-DC7D-48D4-AE04-B99D224AC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201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EC2BD-42D1-4DF1-8BA9-9EC2C64BEA5D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5C0FB-DC7D-48D4-AE04-B99D224AC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2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EC2BD-42D1-4DF1-8BA9-9EC2C64BEA5D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5C0FB-DC7D-48D4-AE04-B99D224AC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15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EC2BD-42D1-4DF1-8BA9-9EC2C64BEA5D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5C0FB-DC7D-48D4-AE04-B99D224AC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87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EC2BD-42D1-4DF1-8BA9-9EC2C64BEA5D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5C0FB-DC7D-48D4-AE04-B99D224AC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228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EC2BD-42D1-4DF1-8BA9-9EC2C64BEA5D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5C0FB-DC7D-48D4-AE04-B99D224AC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855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EC2BD-42D1-4DF1-8BA9-9EC2C64BEA5D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FF5C0FB-DC7D-48D4-AE04-B99D224AC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61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2214" y="-105243"/>
            <a:ext cx="9285787" cy="6971710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71"/>
          <p:cNvSpPr txBox="1"/>
          <p:nvPr/>
        </p:nvSpPr>
        <p:spPr>
          <a:xfrm>
            <a:off x="2059560" y="6101542"/>
            <a:ext cx="2118741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500"/>
            </a:pPr>
            <a:r>
              <a:rPr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Bulldog</a:t>
            </a:r>
            <a:endParaRPr sz="3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9777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82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/>
              <a:t>Poodle (standard)</a:t>
            </a:r>
            <a:endParaRPr/>
          </a:p>
        </p:txBody>
      </p:sp>
      <p:sp>
        <p:nvSpPr>
          <p:cNvPr id="612" name="Google Shape;612;p82"/>
          <p:cNvSpPr txBox="1">
            <a:spLocks noGrp="1"/>
          </p:cNvSpPr>
          <p:nvPr>
            <p:ph idx="1"/>
          </p:nvPr>
        </p:nvSpPr>
        <p:spPr>
          <a:xfrm>
            <a:off x="2133599" y="1375647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1440"/>
              <a:buChar char="▶"/>
            </a:pPr>
            <a:r>
              <a:rPr lang="en-US"/>
              <a:t>Originated in </a:t>
            </a:r>
            <a:r>
              <a:rPr lang="en-US" u="sng"/>
              <a:t>Germany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Used as water retrievers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Very popular breed (Especially in France)</a:t>
            </a:r>
            <a:endParaRPr/>
          </a:p>
        </p:txBody>
      </p:sp>
      <p:sp>
        <p:nvSpPr>
          <p:cNvPr id="613" name="Google Shape;613;p82"/>
          <p:cNvSpPr/>
          <p:nvPr/>
        </p:nvSpPr>
        <p:spPr>
          <a:xfrm>
            <a:off x="8220891" y="265101"/>
            <a:ext cx="2312638" cy="2348185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10 recognized colors (there is a wide variety)</a:t>
            </a:r>
            <a:endParaRPr u="sng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None</a:t>
            </a:r>
            <a:endParaRPr/>
          </a:p>
        </p:txBody>
      </p:sp>
      <p:pic>
        <p:nvPicPr>
          <p:cNvPr id="614" name="Google Shape;614;p82" descr="Image result for poodle akc"/>
          <p:cNvPicPr preferRelativeResize="0"/>
          <p:nvPr/>
        </p:nvPicPr>
        <p:blipFill rotWithShape="1">
          <a:blip r:embed="rId3">
            <a:alphaModFix/>
          </a:blip>
          <a:srcRect l="9604" r="17316"/>
          <a:stretch/>
        </p:blipFill>
        <p:spPr>
          <a:xfrm>
            <a:off x="2037806" y="2613286"/>
            <a:ext cx="5646786" cy="4244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82" descr="Image result for poodle standar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07823" y="3640184"/>
            <a:ext cx="3625707" cy="3156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9974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83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/>
              <a:t>Sporting Group:</a:t>
            </a:r>
            <a:endParaRPr/>
          </a:p>
        </p:txBody>
      </p:sp>
      <p:sp>
        <p:nvSpPr>
          <p:cNvPr id="622" name="Google Shape;622;p83"/>
          <p:cNvSpPr txBox="1">
            <a:spLocks noGrp="1"/>
          </p:cNvSpPr>
          <p:nvPr>
            <p:ph idx="1"/>
          </p:nvPr>
        </p:nvSpPr>
        <p:spPr>
          <a:xfrm>
            <a:off x="2133599" y="1375647"/>
            <a:ext cx="6347714" cy="52193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1440"/>
              <a:buChar char="▶"/>
            </a:pPr>
            <a:r>
              <a:rPr lang="en-US"/>
              <a:t>These breeds are active and alert and have good water and fowl hunting instincts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Many pointers, retrievers, setters, and spaniels are part of this group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Breeds under this group:</a:t>
            </a:r>
            <a:endParaRPr/>
          </a:p>
          <a:p>
            <a:pPr marL="742950" lvl="1" indent="-285750">
              <a:spcBef>
                <a:spcPts val="1000"/>
              </a:spcBef>
              <a:buSzPts val="1280"/>
              <a:buChar char="▶"/>
            </a:pPr>
            <a:r>
              <a:rPr lang="en-US"/>
              <a:t>Brittany Spaniel</a:t>
            </a:r>
            <a:endParaRPr/>
          </a:p>
          <a:p>
            <a:pPr marL="742950" lvl="1" indent="-285750">
              <a:spcBef>
                <a:spcPts val="1000"/>
              </a:spcBef>
              <a:buSzPts val="1280"/>
              <a:buChar char="▶"/>
            </a:pPr>
            <a:r>
              <a:rPr lang="en-US"/>
              <a:t>Cocker Spaniel</a:t>
            </a:r>
            <a:endParaRPr/>
          </a:p>
          <a:p>
            <a:pPr marL="742950" lvl="1" indent="-285750">
              <a:spcBef>
                <a:spcPts val="1000"/>
              </a:spcBef>
              <a:buSzPts val="1280"/>
              <a:buChar char="▶"/>
            </a:pPr>
            <a:r>
              <a:rPr lang="en-US"/>
              <a:t>English Setter</a:t>
            </a:r>
            <a:endParaRPr/>
          </a:p>
          <a:p>
            <a:pPr marL="742950" lvl="1" indent="-285750">
              <a:spcBef>
                <a:spcPts val="1000"/>
              </a:spcBef>
              <a:buSzPts val="1280"/>
              <a:buChar char="▶"/>
            </a:pPr>
            <a:r>
              <a:rPr lang="en-US"/>
              <a:t>German Shorthaired Pointer</a:t>
            </a:r>
            <a:endParaRPr/>
          </a:p>
          <a:p>
            <a:pPr marL="742950" lvl="1" indent="-285750">
              <a:spcBef>
                <a:spcPts val="1000"/>
              </a:spcBef>
              <a:buSzPts val="1280"/>
              <a:buChar char="▶"/>
            </a:pPr>
            <a:r>
              <a:rPr lang="en-US"/>
              <a:t>Golden Retriever</a:t>
            </a:r>
            <a:endParaRPr/>
          </a:p>
          <a:p>
            <a:pPr marL="742950" lvl="1" indent="-285750">
              <a:spcBef>
                <a:spcPts val="1000"/>
              </a:spcBef>
              <a:buSzPts val="1280"/>
              <a:buChar char="▶"/>
            </a:pPr>
            <a:r>
              <a:rPr lang="en-US"/>
              <a:t>Irish Setter</a:t>
            </a:r>
            <a:endParaRPr/>
          </a:p>
          <a:p>
            <a:pPr marL="742950" lvl="1" indent="-285750">
              <a:spcBef>
                <a:spcPts val="1000"/>
              </a:spcBef>
              <a:buSzPts val="1280"/>
              <a:buChar char="▶"/>
            </a:pPr>
            <a:r>
              <a:rPr lang="en-US"/>
              <a:t>Labrador Retriever</a:t>
            </a:r>
            <a:endParaRPr/>
          </a:p>
          <a:p>
            <a:pPr marL="742950" lvl="1" indent="-285750">
              <a:spcBef>
                <a:spcPts val="1000"/>
              </a:spcBef>
              <a:buSzPts val="1280"/>
              <a:buChar char="▶"/>
            </a:pPr>
            <a:r>
              <a:rPr lang="en-US"/>
              <a:t>Weimaraner</a:t>
            </a:r>
            <a:endParaRPr/>
          </a:p>
          <a:p>
            <a:pPr marL="742950" lvl="1" indent="-204469">
              <a:spcBef>
                <a:spcPts val="1000"/>
              </a:spcBef>
              <a:buSzPts val="1280"/>
              <a:buNone/>
            </a:pPr>
            <a:endParaRPr/>
          </a:p>
        </p:txBody>
      </p:sp>
      <p:pic>
        <p:nvPicPr>
          <p:cNvPr id="623" name="Google Shape;623;p83"/>
          <p:cNvPicPr preferRelativeResize="0"/>
          <p:nvPr/>
        </p:nvPicPr>
        <p:blipFill rotWithShape="1">
          <a:blip r:embed="rId3">
            <a:alphaModFix/>
          </a:blip>
          <a:srcRect l="6255" r="14663"/>
          <a:stretch/>
        </p:blipFill>
        <p:spPr>
          <a:xfrm>
            <a:off x="6032863" y="2503618"/>
            <a:ext cx="4457700" cy="4250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0312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Google Shape;628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445624" y="0"/>
            <a:ext cx="9222377" cy="7259678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84"/>
          <p:cNvSpPr txBox="1"/>
          <p:nvPr/>
        </p:nvSpPr>
        <p:spPr>
          <a:xfrm>
            <a:off x="2059560" y="6101542"/>
            <a:ext cx="3401441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500"/>
            </a:pPr>
            <a:r>
              <a:rPr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Brittany Spaniel</a:t>
            </a:r>
            <a:endParaRPr sz="3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0275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85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/>
              <a:t>Brittany Spaniel</a:t>
            </a:r>
            <a:endParaRPr/>
          </a:p>
        </p:txBody>
      </p:sp>
      <p:sp>
        <p:nvSpPr>
          <p:cNvPr id="635" name="Google Shape;635;p85"/>
          <p:cNvSpPr txBox="1">
            <a:spLocks noGrp="1"/>
          </p:cNvSpPr>
          <p:nvPr>
            <p:ph idx="1"/>
          </p:nvPr>
        </p:nvSpPr>
        <p:spPr>
          <a:xfrm>
            <a:off x="2133599" y="1375647"/>
            <a:ext cx="6087292" cy="46657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1440"/>
              <a:buChar char="▶"/>
            </a:pPr>
            <a:r>
              <a:rPr lang="en-US"/>
              <a:t>Originated in </a:t>
            </a:r>
            <a:r>
              <a:rPr lang="en-US" u="sng"/>
              <a:t>France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Pointing breed (a gundog used to find game by stopping and “pointing” its muzzle toward the game)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Medium size, docked tail/tailless, dense coat</a:t>
            </a:r>
            <a:endParaRPr/>
          </a:p>
        </p:txBody>
      </p:sp>
      <p:pic>
        <p:nvPicPr>
          <p:cNvPr id="636" name="Google Shape;636;p85" descr="Image result for brittany spaniel"/>
          <p:cNvPicPr preferRelativeResize="0"/>
          <p:nvPr/>
        </p:nvPicPr>
        <p:blipFill rotWithShape="1">
          <a:blip r:embed="rId3">
            <a:alphaModFix/>
          </a:blip>
          <a:srcRect l="10874" r="14550"/>
          <a:stretch/>
        </p:blipFill>
        <p:spPr>
          <a:xfrm>
            <a:off x="2046516" y="3007051"/>
            <a:ext cx="5219953" cy="385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85" descr="Image result for brittany spaniel"/>
          <p:cNvPicPr preferRelativeResize="0"/>
          <p:nvPr/>
        </p:nvPicPr>
        <p:blipFill rotWithShape="1">
          <a:blip r:embed="rId4">
            <a:alphaModFix/>
          </a:blip>
          <a:srcRect l="4000" t="2803" r="3515" b="6275"/>
          <a:stretch/>
        </p:blipFill>
        <p:spPr>
          <a:xfrm>
            <a:off x="7428411" y="3600113"/>
            <a:ext cx="3048000" cy="3117668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85"/>
          <p:cNvSpPr/>
          <p:nvPr/>
        </p:nvSpPr>
        <p:spPr>
          <a:xfrm>
            <a:off x="8220891" y="265100"/>
            <a:ext cx="2312638" cy="2600021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7 recognized colors (all variations of orange/liver)</a:t>
            </a:r>
            <a:endParaRPr u="sng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None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95962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Google Shape;649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398" y="-636962"/>
            <a:ext cx="10521603" cy="7891202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87"/>
          <p:cNvSpPr txBox="1"/>
          <p:nvPr/>
        </p:nvSpPr>
        <p:spPr>
          <a:xfrm>
            <a:off x="2059560" y="6101542"/>
            <a:ext cx="3134741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500"/>
            </a:pPr>
            <a:r>
              <a:rPr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Cocker Spaniel</a:t>
            </a:r>
            <a:endParaRPr sz="3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4935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88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/>
              <a:t>Cocker Spaniel</a:t>
            </a:r>
            <a:endParaRPr/>
          </a:p>
        </p:txBody>
      </p:sp>
      <p:sp>
        <p:nvSpPr>
          <p:cNvPr id="656" name="Google Shape;656;p88"/>
          <p:cNvSpPr txBox="1">
            <a:spLocks noGrp="1"/>
          </p:cNvSpPr>
          <p:nvPr>
            <p:ph idx="1"/>
          </p:nvPr>
        </p:nvSpPr>
        <p:spPr>
          <a:xfrm>
            <a:off x="2133599" y="1375647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1440"/>
              <a:buChar char="▶"/>
            </a:pPr>
            <a:r>
              <a:rPr lang="en-US"/>
              <a:t>Flushes out game and retrieves it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Smallest dog in the Sporting Group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Known for cheery disposition, however, poor breeding has caused an increase in bad temperaments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Most popular AKC breed until 1990</a:t>
            </a:r>
            <a:endParaRPr/>
          </a:p>
        </p:txBody>
      </p:sp>
      <p:sp>
        <p:nvSpPr>
          <p:cNvPr id="657" name="Google Shape;657;p88"/>
          <p:cNvSpPr/>
          <p:nvPr/>
        </p:nvSpPr>
        <p:spPr>
          <a:xfrm>
            <a:off x="8220891" y="265100"/>
            <a:ext cx="2312638" cy="2678398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13 recognized colors (there is a wide variety)</a:t>
            </a:r>
            <a:endParaRPr u="sng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Merle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Roan</a:t>
            </a:r>
            <a:endParaRPr/>
          </a:p>
        </p:txBody>
      </p:sp>
      <p:pic>
        <p:nvPicPr>
          <p:cNvPr id="658" name="Google Shape;658;p88" descr="Image result for cocker spaniel"/>
          <p:cNvPicPr preferRelativeResize="0"/>
          <p:nvPr/>
        </p:nvPicPr>
        <p:blipFill rotWithShape="1">
          <a:blip r:embed="rId3">
            <a:alphaModFix/>
          </a:blip>
          <a:srcRect l="15705" r="4822"/>
          <a:stretch/>
        </p:blipFill>
        <p:spPr>
          <a:xfrm>
            <a:off x="2063931" y="3186416"/>
            <a:ext cx="5303521" cy="3671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88" descr="Image result for cocker spanie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23529" y="3450001"/>
            <a:ext cx="3810000" cy="26860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1490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p89"/>
          <p:cNvPicPr preferRelativeResize="0"/>
          <p:nvPr/>
        </p:nvPicPr>
        <p:blipFill rotWithShape="1">
          <a:blip r:embed="rId3">
            <a:alphaModFix/>
          </a:blip>
          <a:srcRect l="6469"/>
          <a:stretch/>
        </p:blipFill>
        <p:spPr>
          <a:xfrm>
            <a:off x="1442352" y="-453798"/>
            <a:ext cx="9225649" cy="7327286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89"/>
          <p:cNvSpPr txBox="1"/>
          <p:nvPr/>
        </p:nvSpPr>
        <p:spPr>
          <a:xfrm>
            <a:off x="2059560" y="6101542"/>
            <a:ext cx="2956941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500"/>
            </a:pPr>
            <a:r>
              <a:rPr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English Setter</a:t>
            </a:r>
            <a:endParaRPr sz="3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1890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Google Shape;670;p90" descr="Image result for english setter"/>
          <p:cNvPicPr preferRelativeResize="0"/>
          <p:nvPr/>
        </p:nvPicPr>
        <p:blipFill rotWithShape="1">
          <a:blip r:embed="rId3">
            <a:alphaModFix/>
          </a:blip>
          <a:srcRect l="18961" t="5174" r="17364" b="6591"/>
          <a:stretch/>
        </p:blipFill>
        <p:spPr>
          <a:xfrm>
            <a:off x="6967735" y="3466012"/>
            <a:ext cx="3604473" cy="3317965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90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/>
              <a:t>English Setter</a:t>
            </a:r>
            <a:endParaRPr/>
          </a:p>
        </p:txBody>
      </p:sp>
      <p:sp>
        <p:nvSpPr>
          <p:cNvPr id="672" name="Google Shape;672;p90"/>
          <p:cNvSpPr txBox="1">
            <a:spLocks noGrp="1"/>
          </p:cNvSpPr>
          <p:nvPr>
            <p:ph idx="1"/>
          </p:nvPr>
        </p:nvSpPr>
        <p:spPr>
          <a:xfrm>
            <a:off x="2133599" y="1375647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1440"/>
              <a:buChar char="▶"/>
            </a:pPr>
            <a:r>
              <a:rPr lang="en-US"/>
              <a:t>Originated in </a:t>
            </a:r>
            <a:r>
              <a:rPr lang="en-US" u="sng"/>
              <a:t>England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Thought to have originated from crossing pointers and spaniels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Used as a gun dog (hunt birds)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Crouch (or “set”) when they locate birds</a:t>
            </a:r>
            <a:endParaRPr/>
          </a:p>
        </p:txBody>
      </p:sp>
      <p:pic>
        <p:nvPicPr>
          <p:cNvPr id="673" name="Google Shape;673;p90" descr="Image result for english setter"/>
          <p:cNvPicPr preferRelativeResize="0"/>
          <p:nvPr/>
        </p:nvPicPr>
        <p:blipFill rotWithShape="1">
          <a:blip r:embed="rId4">
            <a:alphaModFix/>
          </a:blip>
          <a:srcRect l="17354" r="8655"/>
          <a:stretch/>
        </p:blipFill>
        <p:spPr>
          <a:xfrm>
            <a:off x="2011681" y="3217818"/>
            <a:ext cx="4902925" cy="3640183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90"/>
          <p:cNvSpPr/>
          <p:nvPr/>
        </p:nvSpPr>
        <p:spPr>
          <a:xfrm>
            <a:off x="8220891" y="265100"/>
            <a:ext cx="2312638" cy="3122535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Blue belton</a:t>
            </a:r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Blue belton and tan (tri-color)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Lemon belton</a:t>
            </a:r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Liver belton</a:t>
            </a:r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Orange belton</a:t>
            </a:r>
            <a:endParaRPr u="sng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None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08095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" name="Google Shape;679;p91"/>
          <p:cNvPicPr preferRelativeResize="0"/>
          <p:nvPr/>
        </p:nvPicPr>
        <p:blipFill rotWithShape="1">
          <a:blip r:embed="rId3">
            <a:alphaModFix/>
          </a:blip>
          <a:srcRect l="6761"/>
          <a:stretch/>
        </p:blipFill>
        <p:spPr>
          <a:xfrm>
            <a:off x="1498600" y="-8468"/>
            <a:ext cx="9603328" cy="6866468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91"/>
          <p:cNvSpPr txBox="1"/>
          <p:nvPr/>
        </p:nvSpPr>
        <p:spPr>
          <a:xfrm>
            <a:off x="2059560" y="6101542"/>
            <a:ext cx="5055344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500"/>
            </a:pPr>
            <a:r>
              <a:rPr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German Shorthaired Pointer</a:t>
            </a:r>
            <a:endParaRPr sz="3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1902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92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400"/>
            </a:pPr>
            <a:r>
              <a:rPr lang="en-US" sz="3400"/>
              <a:t>German Shorthaired Pointer</a:t>
            </a:r>
            <a:endParaRPr sz="3400"/>
          </a:p>
        </p:txBody>
      </p:sp>
      <p:sp>
        <p:nvSpPr>
          <p:cNvPr id="686" name="Google Shape;686;p92"/>
          <p:cNvSpPr txBox="1">
            <a:spLocks noGrp="1"/>
          </p:cNvSpPr>
          <p:nvPr>
            <p:ph idx="1"/>
          </p:nvPr>
        </p:nvSpPr>
        <p:spPr>
          <a:xfrm>
            <a:off x="2133599" y="1375647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1440"/>
              <a:buChar char="▶"/>
            </a:pPr>
            <a:r>
              <a:rPr lang="en-US"/>
              <a:t>The GSP originated in </a:t>
            </a:r>
            <a:r>
              <a:rPr lang="en-US" u="sng"/>
              <a:t>Germany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Pointing breed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Multipurpose hunting dog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Cross between bird dogs and scent hounds</a:t>
            </a:r>
            <a:endParaRPr/>
          </a:p>
        </p:txBody>
      </p:sp>
      <p:pic>
        <p:nvPicPr>
          <p:cNvPr id="687" name="Google Shape;687;p92" descr="Image result for german shorthaired pointer"/>
          <p:cNvPicPr preferRelativeResize="0"/>
          <p:nvPr/>
        </p:nvPicPr>
        <p:blipFill rotWithShape="1">
          <a:blip r:embed="rId3">
            <a:alphaModFix/>
          </a:blip>
          <a:srcRect l="5936" t="4404" r="9865" b="4610"/>
          <a:stretch/>
        </p:blipFill>
        <p:spPr>
          <a:xfrm>
            <a:off x="6400800" y="3274422"/>
            <a:ext cx="3511018" cy="3491884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92"/>
          <p:cNvSpPr/>
          <p:nvPr/>
        </p:nvSpPr>
        <p:spPr>
          <a:xfrm>
            <a:off x="7985761" y="265100"/>
            <a:ext cx="2547769" cy="2869987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8 recognized colors (all black, liver, and white variations)</a:t>
            </a:r>
            <a:endParaRPr u="sng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Patched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Patched &amp; ticked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Ticked</a:t>
            </a:r>
            <a:endParaRPr/>
          </a:p>
        </p:txBody>
      </p:sp>
      <p:pic>
        <p:nvPicPr>
          <p:cNvPr id="689" name="Google Shape;689;p92" descr="Image result for german shorthaired pointer"/>
          <p:cNvPicPr preferRelativeResize="0"/>
          <p:nvPr/>
        </p:nvPicPr>
        <p:blipFill rotWithShape="1">
          <a:blip r:embed="rId4">
            <a:alphaModFix/>
          </a:blip>
          <a:srcRect l="33559" t="8042" r="20855"/>
          <a:stretch/>
        </p:blipFill>
        <p:spPr>
          <a:xfrm>
            <a:off x="2203269" y="2997853"/>
            <a:ext cx="3483429" cy="38601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8313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72" descr="Image result for bulldogs"/>
          <p:cNvPicPr preferRelativeResize="0"/>
          <p:nvPr/>
        </p:nvPicPr>
        <p:blipFill rotWithShape="1">
          <a:blip r:embed="rId3">
            <a:alphaModFix/>
          </a:blip>
          <a:srcRect l="12497" r="26070"/>
          <a:stretch/>
        </p:blipFill>
        <p:spPr>
          <a:xfrm>
            <a:off x="2029097" y="3371836"/>
            <a:ext cx="3892732" cy="3486165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72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/>
              <a:t>Bulldog</a:t>
            </a:r>
            <a:endParaRPr/>
          </a:p>
        </p:txBody>
      </p:sp>
      <p:sp>
        <p:nvSpPr>
          <p:cNvPr id="541" name="Google Shape;541;p72"/>
          <p:cNvSpPr txBox="1">
            <a:spLocks noGrp="1"/>
          </p:cNvSpPr>
          <p:nvPr>
            <p:ph idx="1"/>
          </p:nvPr>
        </p:nvSpPr>
        <p:spPr>
          <a:xfrm>
            <a:off x="2133599" y="1375647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1440"/>
              <a:buChar char="▶"/>
            </a:pPr>
            <a:r>
              <a:rPr lang="en-US"/>
              <a:t>The breed we know today originated in </a:t>
            </a:r>
            <a:r>
              <a:rPr lang="en-US" u="sng"/>
              <a:t>England</a:t>
            </a:r>
            <a:r>
              <a:rPr lang="en-US"/>
              <a:t> from dog breeders who selected for shorter legs and bigger heads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The earliest individuals of this breed were taller and used to grab a bull by the nose and hold him in place (used for actual purposes – ex. castration, and entertainment)</a:t>
            </a:r>
            <a:endParaRPr/>
          </a:p>
        </p:txBody>
      </p:sp>
      <p:pic>
        <p:nvPicPr>
          <p:cNvPr id="542" name="Google Shape;542;p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94612" y="3475527"/>
            <a:ext cx="4399400" cy="3299550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72"/>
          <p:cNvSpPr/>
          <p:nvPr/>
        </p:nvSpPr>
        <p:spPr>
          <a:xfrm>
            <a:off x="8220891" y="265101"/>
            <a:ext cx="2312638" cy="2608729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10 recognized colors (wide variety)</a:t>
            </a:r>
            <a:endParaRPr u="sng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6 recognized markings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28191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Google Shape;694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701" y="0"/>
            <a:ext cx="10312398" cy="6874932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93"/>
          <p:cNvSpPr txBox="1"/>
          <p:nvPr/>
        </p:nvSpPr>
        <p:spPr>
          <a:xfrm>
            <a:off x="2059560" y="6101542"/>
            <a:ext cx="3617341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500"/>
            </a:pPr>
            <a:r>
              <a:rPr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Golden Retriever</a:t>
            </a:r>
            <a:endParaRPr sz="3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8108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94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/>
              <a:t>Golden Retriever</a:t>
            </a:r>
            <a:endParaRPr/>
          </a:p>
        </p:txBody>
      </p:sp>
      <p:sp>
        <p:nvSpPr>
          <p:cNvPr id="704" name="Google Shape;704;p94"/>
          <p:cNvSpPr txBox="1">
            <a:spLocks noGrp="1"/>
          </p:cNvSpPr>
          <p:nvPr>
            <p:ph idx="1"/>
          </p:nvPr>
        </p:nvSpPr>
        <p:spPr>
          <a:xfrm>
            <a:off x="2133599" y="1375647"/>
            <a:ext cx="6087292" cy="46657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1440"/>
              <a:buChar char="▶"/>
            </a:pPr>
            <a:r>
              <a:rPr lang="en-US"/>
              <a:t>Originated in </a:t>
            </a:r>
            <a:r>
              <a:rPr lang="en-US" u="sng"/>
              <a:t>Scotland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Versatile breed (hunting dogs, companions, and working dogs)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5</a:t>
            </a:r>
            <a:r>
              <a:rPr lang="en-US" baseline="30000"/>
              <a:t>th</a:t>
            </a:r>
            <a:r>
              <a:rPr lang="en-US"/>
              <a:t> most popular AKC breed</a:t>
            </a:r>
            <a:endParaRPr/>
          </a:p>
        </p:txBody>
      </p:sp>
      <p:pic>
        <p:nvPicPr>
          <p:cNvPr id="701" name="Google Shape;701;p94" descr="Image result for golden retriever"/>
          <p:cNvPicPr preferRelativeResize="0"/>
          <p:nvPr/>
        </p:nvPicPr>
        <p:blipFill rotWithShape="1">
          <a:blip r:embed="rId3">
            <a:alphaModFix/>
          </a:blip>
          <a:srcRect l="17878" r="22850"/>
          <a:stretch/>
        </p:blipFill>
        <p:spPr>
          <a:xfrm>
            <a:off x="2036848" y="3074127"/>
            <a:ext cx="4076571" cy="378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94" descr="Image result for golden retriever"/>
          <p:cNvPicPr preferRelativeResize="0"/>
          <p:nvPr/>
        </p:nvPicPr>
        <p:blipFill rotWithShape="1">
          <a:blip r:embed="rId4">
            <a:alphaModFix/>
          </a:blip>
          <a:srcRect l="17273" r="15630"/>
          <a:stretch/>
        </p:blipFill>
        <p:spPr>
          <a:xfrm>
            <a:off x="6505304" y="3577680"/>
            <a:ext cx="3962400" cy="3143250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94"/>
          <p:cNvSpPr/>
          <p:nvPr/>
        </p:nvSpPr>
        <p:spPr>
          <a:xfrm>
            <a:off x="8220891" y="265100"/>
            <a:ext cx="2312638" cy="2338764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Dark gold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Gold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Light golden</a:t>
            </a:r>
            <a:endParaRPr u="sng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None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00543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" name="Google Shape;709;p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-33869"/>
            <a:ext cx="9144000" cy="6891869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95"/>
          <p:cNvSpPr txBox="1"/>
          <p:nvPr/>
        </p:nvSpPr>
        <p:spPr>
          <a:xfrm>
            <a:off x="2059560" y="6101542"/>
            <a:ext cx="2399230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500"/>
            </a:pPr>
            <a:r>
              <a:rPr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Irish Setter</a:t>
            </a:r>
            <a:endParaRPr sz="3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9214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96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/>
              <a:t>Irish Setter</a:t>
            </a:r>
            <a:endParaRPr/>
          </a:p>
        </p:txBody>
      </p:sp>
      <p:sp>
        <p:nvSpPr>
          <p:cNvPr id="719" name="Google Shape;719;p96"/>
          <p:cNvSpPr txBox="1">
            <a:spLocks noGrp="1"/>
          </p:cNvSpPr>
          <p:nvPr>
            <p:ph idx="1"/>
          </p:nvPr>
        </p:nvSpPr>
        <p:spPr>
          <a:xfrm>
            <a:off x="2046513" y="1417474"/>
            <a:ext cx="6087292" cy="46657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1440"/>
              <a:buChar char="▶"/>
            </a:pPr>
            <a:r>
              <a:rPr lang="en-US"/>
              <a:t>Originated in </a:t>
            </a:r>
            <a:r>
              <a:rPr lang="en-US" u="sng"/>
              <a:t>Ireland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Known for </a:t>
            </a:r>
            <a:r>
              <a:rPr lang="en-US" u="sng"/>
              <a:t>solid red feathered coat</a:t>
            </a:r>
            <a:r>
              <a:rPr lang="en-US"/>
              <a:t> (only recognized color!)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Bird dog with long ears</a:t>
            </a:r>
            <a:endParaRPr/>
          </a:p>
        </p:txBody>
      </p:sp>
      <p:pic>
        <p:nvPicPr>
          <p:cNvPr id="716" name="Google Shape;716;p96" descr="Image result for irish setter"/>
          <p:cNvPicPr preferRelativeResize="0"/>
          <p:nvPr/>
        </p:nvPicPr>
        <p:blipFill rotWithShape="1">
          <a:blip r:embed="rId3">
            <a:alphaModFix/>
          </a:blip>
          <a:srcRect l="20922" r="15317"/>
          <a:stretch/>
        </p:blipFill>
        <p:spPr>
          <a:xfrm>
            <a:off x="1976846" y="2725784"/>
            <a:ext cx="4788888" cy="4132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96" descr="Image result for irish sett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66533" y="2377441"/>
            <a:ext cx="3966997" cy="2745785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96"/>
          <p:cNvSpPr/>
          <p:nvPr/>
        </p:nvSpPr>
        <p:spPr>
          <a:xfrm>
            <a:off x="8220891" y="265101"/>
            <a:ext cx="2312638" cy="1763997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Mahogany</a:t>
            </a:r>
            <a:endParaRPr u="sng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None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89776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" name="Google Shape;724;p97" descr="Image result for english lab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3553" y="-120196"/>
            <a:ext cx="10459626" cy="6978196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97"/>
          <p:cNvSpPr txBox="1"/>
          <p:nvPr/>
        </p:nvSpPr>
        <p:spPr>
          <a:xfrm>
            <a:off x="2059560" y="6101542"/>
            <a:ext cx="3696807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500"/>
            </a:pPr>
            <a:r>
              <a:rPr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Labrador Retriever</a:t>
            </a:r>
            <a:endParaRPr sz="3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72285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98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/>
              <a:t>Labrador Retriever</a:t>
            </a:r>
            <a:endParaRPr/>
          </a:p>
        </p:txBody>
      </p:sp>
      <p:sp>
        <p:nvSpPr>
          <p:cNvPr id="731" name="Google Shape;731;p98"/>
          <p:cNvSpPr txBox="1">
            <a:spLocks noGrp="1"/>
          </p:cNvSpPr>
          <p:nvPr>
            <p:ph idx="1"/>
          </p:nvPr>
        </p:nvSpPr>
        <p:spPr>
          <a:xfrm>
            <a:off x="2133599" y="1375647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1440"/>
              <a:buChar char="▶"/>
            </a:pPr>
            <a:r>
              <a:rPr lang="en-US"/>
              <a:t>Labs originated in </a:t>
            </a:r>
            <a:r>
              <a:rPr lang="en-US" u="sng"/>
              <a:t>Newfoundland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Only </a:t>
            </a:r>
            <a:r>
              <a:rPr lang="en-US" u="sng"/>
              <a:t>three</a:t>
            </a:r>
            <a:r>
              <a:rPr lang="en-US"/>
              <a:t> AKC recognized colors (black, yellow, and chocolate) – </a:t>
            </a:r>
            <a:r>
              <a:rPr lang="en-US" u="sng"/>
              <a:t>silver is not recognized</a:t>
            </a:r>
            <a:r>
              <a:rPr lang="en-US"/>
              <a:t> by the AKC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Versatile breed – avid water dog and great companion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Ranked the </a:t>
            </a:r>
            <a:r>
              <a:rPr lang="en-US" u="sng"/>
              <a:t>most popular purebred breed</a:t>
            </a:r>
            <a:r>
              <a:rPr lang="en-US"/>
              <a:t> for the past 10 years</a:t>
            </a:r>
            <a:endParaRPr/>
          </a:p>
        </p:txBody>
      </p:sp>
      <p:pic>
        <p:nvPicPr>
          <p:cNvPr id="732" name="Google Shape;732;p98" descr="Image result for labrador retriever"/>
          <p:cNvPicPr preferRelativeResize="0"/>
          <p:nvPr/>
        </p:nvPicPr>
        <p:blipFill rotWithShape="1">
          <a:blip r:embed="rId3">
            <a:alphaModFix/>
          </a:blip>
          <a:srcRect l="23691" t="14178" r="8410"/>
          <a:stretch/>
        </p:blipFill>
        <p:spPr>
          <a:xfrm>
            <a:off x="6536297" y="3385177"/>
            <a:ext cx="3997233" cy="3368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98" descr="Image result for dickendall labs"/>
          <p:cNvPicPr preferRelativeResize="0"/>
          <p:nvPr/>
        </p:nvPicPr>
        <p:blipFill rotWithShape="1">
          <a:blip r:embed="rId4">
            <a:alphaModFix/>
          </a:blip>
          <a:srcRect l="14967" r="10003"/>
          <a:stretch/>
        </p:blipFill>
        <p:spPr>
          <a:xfrm>
            <a:off x="2151017" y="3508591"/>
            <a:ext cx="3518263" cy="3349410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p98"/>
          <p:cNvSpPr/>
          <p:nvPr/>
        </p:nvSpPr>
        <p:spPr>
          <a:xfrm>
            <a:off x="8220891" y="265100"/>
            <a:ext cx="2312638" cy="2382307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Chocolate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Yellow</a:t>
            </a:r>
            <a:endParaRPr u="sng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None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680723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5" name="Google Shape;745;p100"/>
          <p:cNvPicPr preferRelativeResize="0"/>
          <p:nvPr/>
        </p:nvPicPr>
        <p:blipFill rotWithShape="1">
          <a:blip r:embed="rId3">
            <a:alphaModFix/>
          </a:blip>
          <a:srcRect r="12304"/>
          <a:stretch/>
        </p:blipFill>
        <p:spPr>
          <a:xfrm flipH="1">
            <a:off x="1515534" y="-96637"/>
            <a:ext cx="9152467" cy="6954637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100"/>
          <p:cNvSpPr txBox="1"/>
          <p:nvPr/>
        </p:nvSpPr>
        <p:spPr>
          <a:xfrm>
            <a:off x="2059560" y="6101542"/>
            <a:ext cx="2728341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500"/>
            </a:pPr>
            <a:r>
              <a:rPr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Weimaraner</a:t>
            </a:r>
            <a:endParaRPr sz="3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78744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01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/>
              <a:t>Weimaraner</a:t>
            </a:r>
            <a:endParaRPr/>
          </a:p>
        </p:txBody>
      </p:sp>
      <p:sp>
        <p:nvSpPr>
          <p:cNvPr id="752" name="Google Shape;752;p101"/>
          <p:cNvSpPr txBox="1">
            <a:spLocks noGrp="1"/>
          </p:cNvSpPr>
          <p:nvPr>
            <p:ph idx="1"/>
          </p:nvPr>
        </p:nvSpPr>
        <p:spPr>
          <a:xfrm>
            <a:off x="2133599" y="1375647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1440"/>
              <a:buChar char="▶"/>
            </a:pPr>
            <a:r>
              <a:rPr lang="en-US"/>
              <a:t>Originated in </a:t>
            </a:r>
            <a:r>
              <a:rPr lang="en-US" u="sng"/>
              <a:t>Germany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Known for </a:t>
            </a:r>
            <a:r>
              <a:rPr lang="en-US" u="sng"/>
              <a:t>silver coat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Mainly used to hunt birds and waterfoul</a:t>
            </a:r>
            <a:endParaRPr/>
          </a:p>
        </p:txBody>
      </p:sp>
      <p:pic>
        <p:nvPicPr>
          <p:cNvPr id="753" name="Google Shape;753;p101" descr="Image result for weimaran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1395" y="2509316"/>
            <a:ext cx="4161691" cy="4348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101" descr="Image result for weimaraner"/>
          <p:cNvPicPr preferRelativeResize="0"/>
          <p:nvPr/>
        </p:nvPicPr>
        <p:blipFill rotWithShape="1">
          <a:blip r:embed="rId4">
            <a:alphaModFix/>
          </a:blip>
          <a:srcRect l="15304" r="17514"/>
          <a:stretch/>
        </p:blipFill>
        <p:spPr>
          <a:xfrm>
            <a:off x="6545003" y="3036558"/>
            <a:ext cx="3988527" cy="3742933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101"/>
          <p:cNvSpPr/>
          <p:nvPr/>
        </p:nvSpPr>
        <p:spPr>
          <a:xfrm>
            <a:off x="8220891" y="265100"/>
            <a:ext cx="2312638" cy="2391015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Blue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Gray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Silver Gray</a:t>
            </a:r>
            <a:endParaRPr u="sng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None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12242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103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/>
              <a:t>Terrier Group:</a:t>
            </a:r>
            <a:endParaRPr/>
          </a:p>
        </p:txBody>
      </p:sp>
      <p:sp>
        <p:nvSpPr>
          <p:cNvPr id="768" name="Google Shape;768;p103"/>
          <p:cNvSpPr txBox="1">
            <a:spLocks noGrp="1"/>
          </p:cNvSpPr>
          <p:nvPr>
            <p:ph idx="1"/>
          </p:nvPr>
        </p:nvSpPr>
        <p:spPr>
          <a:xfrm>
            <a:off x="2133599" y="1375647"/>
            <a:ext cx="6347714" cy="52193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1440"/>
              <a:buChar char="▶"/>
            </a:pPr>
            <a:r>
              <a:rPr lang="en-US"/>
              <a:t>Dog breeds with a wide range in size, low tolerance for other animals, and feisty personalities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Descendants from dogs that were bred to kill pests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Breeds under this group:</a:t>
            </a:r>
            <a:endParaRPr/>
          </a:p>
          <a:p>
            <a:pPr marL="742950" lvl="1" indent="-285750">
              <a:spcBef>
                <a:spcPts val="1000"/>
              </a:spcBef>
              <a:buSzPts val="1280"/>
              <a:buChar char="▶"/>
            </a:pPr>
            <a:r>
              <a:rPr lang="en-US"/>
              <a:t>Bull Terrier</a:t>
            </a:r>
            <a:endParaRPr/>
          </a:p>
          <a:p>
            <a:pPr marL="742950" lvl="1" indent="-285750">
              <a:spcBef>
                <a:spcPts val="1000"/>
              </a:spcBef>
              <a:buSzPts val="1280"/>
              <a:buChar char="▶"/>
            </a:pPr>
            <a:r>
              <a:rPr lang="en-US"/>
              <a:t>Cairn Terrier</a:t>
            </a:r>
            <a:endParaRPr/>
          </a:p>
          <a:p>
            <a:pPr marL="742950" lvl="1" indent="-285750">
              <a:spcBef>
                <a:spcPts val="1000"/>
              </a:spcBef>
              <a:buSzPts val="1280"/>
              <a:buChar char="▶"/>
            </a:pPr>
            <a:r>
              <a:rPr lang="en-US"/>
              <a:t>Parson Russell Terrier</a:t>
            </a:r>
            <a:endParaRPr/>
          </a:p>
          <a:p>
            <a:pPr marL="742950" lvl="1" indent="-285750">
              <a:spcBef>
                <a:spcPts val="1000"/>
              </a:spcBef>
              <a:buSzPts val="1280"/>
              <a:buChar char="▶"/>
            </a:pPr>
            <a:r>
              <a:rPr lang="en-US"/>
              <a:t>Scottish Terrier</a:t>
            </a:r>
            <a:endParaRPr/>
          </a:p>
          <a:p>
            <a:pPr marL="742950" lvl="1" indent="-285750">
              <a:spcBef>
                <a:spcPts val="1000"/>
              </a:spcBef>
              <a:buSzPts val="1280"/>
              <a:buChar char="▶"/>
            </a:pPr>
            <a:r>
              <a:rPr lang="en-US"/>
              <a:t>West Highland White Terrier</a:t>
            </a:r>
            <a:endParaRPr/>
          </a:p>
          <a:p>
            <a:pPr marL="742950" lvl="1" indent="-204469">
              <a:spcBef>
                <a:spcPts val="1000"/>
              </a:spcBef>
              <a:buSzPts val="1280"/>
              <a:buNone/>
            </a:pPr>
            <a:endParaRPr/>
          </a:p>
        </p:txBody>
      </p:sp>
      <p:pic>
        <p:nvPicPr>
          <p:cNvPr id="769" name="Google Shape;769;p103"/>
          <p:cNvPicPr preferRelativeResize="0"/>
          <p:nvPr/>
        </p:nvPicPr>
        <p:blipFill rotWithShape="1">
          <a:blip r:embed="rId3">
            <a:alphaModFix/>
          </a:blip>
          <a:srcRect l="11250" r="26666"/>
          <a:stretch/>
        </p:blipFill>
        <p:spPr>
          <a:xfrm>
            <a:off x="6487886" y="2476500"/>
            <a:ext cx="3898900" cy="42888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63786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4" name="Google Shape;774;p104" descr="Image result for bull terri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5259" y="-291736"/>
            <a:ext cx="10843083" cy="7258593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Google Shape;775;p104"/>
          <p:cNvSpPr txBox="1"/>
          <p:nvPr/>
        </p:nvSpPr>
        <p:spPr>
          <a:xfrm>
            <a:off x="2059560" y="6101542"/>
            <a:ext cx="2728341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500"/>
            </a:pPr>
            <a:r>
              <a:rPr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Bull Terrier</a:t>
            </a:r>
            <a:endParaRPr sz="3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2945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73"/>
          <p:cNvPicPr preferRelativeResize="0"/>
          <p:nvPr/>
        </p:nvPicPr>
        <p:blipFill rotWithShape="1">
          <a:blip r:embed="rId3">
            <a:alphaModFix/>
          </a:blip>
          <a:srcRect l="14264" r="18445"/>
          <a:stretch/>
        </p:blipFill>
        <p:spPr>
          <a:xfrm flipH="1">
            <a:off x="1388177" y="0"/>
            <a:ext cx="9689127" cy="7303154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73"/>
          <p:cNvSpPr txBox="1"/>
          <p:nvPr/>
        </p:nvSpPr>
        <p:spPr>
          <a:xfrm>
            <a:off x="1978119" y="6101542"/>
            <a:ext cx="3777280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500"/>
            </a:pPr>
            <a:r>
              <a:rPr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Chinese Shar-Pei</a:t>
            </a:r>
            <a:endParaRPr sz="3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40620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05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/>
              <a:t>Bull Terrier</a:t>
            </a:r>
            <a:endParaRPr/>
          </a:p>
        </p:txBody>
      </p:sp>
      <p:sp>
        <p:nvSpPr>
          <p:cNvPr id="781" name="Google Shape;781;p105"/>
          <p:cNvSpPr txBox="1">
            <a:spLocks noGrp="1"/>
          </p:cNvSpPr>
          <p:nvPr>
            <p:ph idx="1"/>
          </p:nvPr>
        </p:nvSpPr>
        <p:spPr>
          <a:xfrm>
            <a:off x="2133599" y="1375647"/>
            <a:ext cx="6087292" cy="46657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1440"/>
              <a:buChar char="▶"/>
            </a:pPr>
            <a:r>
              <a:rPr lang="en-US"/>
              <a:t>Originated in </a:t>
            </a:r>
            <a:r>
              <a:rPr lang="en-US" u="sng"/>
              <a:t>England</a:t>
            </a:r>
            <a:r>
              <a:rPr lang="en-US"/>
              <a:t> (crossing bulldogs and terriers)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White and colored varieties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Strong muscle (from bulldog) and hunting instinct (from terrier), roman nose and large, erect ears</a:t>
            </a:r>
            <a:endParaRPr/>
          </a:p>
        </p:txBody>
      </p:sp>
      <p:pic>
        <p:nvPicPr>
          <p:cNvPr id="782" name="Google Shape;782;p105" descr="Image result for bull terrier"/>
          <p:cNvPicPr preferRelativeResize="0"/>
          <p:nvPr/>
        </p:nvPicPr>
        <p:blipFill rotWithShape="1">
          <a:blip r:embed="rId3">
            <a:alphaModFix/>
          </a:blip>
          <a:srcRect l="15385" t="7686" r="7692" b="3657"/>
          <a:stretch/>
        </p:blipFill>
        <p:spPr>
          <a:xfrm>
            <a:off x="2046515" y="2819107"/>
            <a:ext cx="3735976" cy="4038893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105"/>
          <p:cNvSpPr/>
          <p:nvPr/>
        </p:nvSpPr>
        <p:spPr>
          <a:xfrm>
            <a:off x="8220891" y="265100"/>
            <a:ext cx="2312638" cy="2399724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13 recognized colors (there is a wide variety)</a:t>
            </a:r>
            <a:endParaRPr u="sng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None</a:t>
            </a:r>
            <a:endParaRPr/>
          </a:p>
        </p:txBody>
      </p:sp>
      <p:pic>
        <p:nvPicPr>
          <p:cNvPr id="784" name="Google Shape;784;p105" descr="Image result for bull terrier"/>
          <p:cNvPicPr preferRelativeResize="0"/>
          <p:nvPr/>
        </p:nvPicPr>
        <p:blipFill rotWithShape="1">
          <a:blip r:embed="rId4">
            <a:alphaModFix/>
          </a:blip>
          <a:srcRect l="9684" t="9551" r="7942" b="5154"/>
          <a:stretch/>
        </p:blipFill>
        <p:spPr>
          <a:xfrm>
            <a:off x="5785073" y="3091544"/>
            <a:ext cx="4748457" cy="36924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95792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9" name="Google Shape;789;p106" descr="Image result for cairn terri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3395" y="-2"/>
            <a:ext cx="10477457" cy="6966857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p106"/>
          <p:cNvSpPr txBox="1"/>
          <p:nvPr/>
        </p:nvSpPr>
        <p:spPr>
          <a:xfrm>
            <a:off x="2059560" y="6101542"/>
            <a:ext cx="2728341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500"/>
            </a:pPr>
            <a:r>
              <a:rPr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Cairn Terrier</a:t>
            </a:r>
            <a:endParaRPr sz="3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39084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107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/>
              <a:t>Cairn Terrier</a:t>
            </a:r>
            <a:endParaRPr/>
          </a:p>
        </p:txBody>
      </p:sp>
      <p:sp>
        <p:nvSpPr>
          <p:cNvPr id="796" name="Google Shape;796;p107"/>
          <p:cNvSpPr txBox="1">
            <a:spLocks noGrp="1"/>
          </p:cNvSpPr>
          <p:nvPr>
            <p:ph idx="1"/>
          </p:nvPr>
        </p:nvSpPr>
        <p:spPr>
          <a:xfrm>
            <a:off x="2037805" y="1393064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1440"/>
              <a:buChar char="▶"/>
            </a:pPr>
            <a:r>
              <a:rPr lang="en-US"/>
              <a:t>Originated in </a:t>
            </a:r>
            <a:r>
              <a:rPr lang="en-US" u="sng"/>
              <a:t>Scotland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Coat color can change over time (usually becomes darker as they get older)</a:t>
            </a:r>
            <a:endParaRPr/>
          </a:p>
        </p:txBody>
      </p:sp>
      <p:pic>
        <p:nvPicPr>
          <p:cNvPr id="797" name="Google Shape;797;p107" descr="Image result for cairn terrier"/>
          <p:cNvPicPr preferRelativeResize="0"/>
          <p:nvPr/>
        </p:nvPicPr>
        <p:blipFill rotWithShape="1">
          <a:blip r:embed="rId3">
            <a:alphaModFix/>
          </a:blip>
          <a:srcRect l="23063" r="25146"/>
          <a:stretch/>
        </p:blipFill>
        <p:spPr>
          <a:xfrm>
            <a:off x="2107474" y="2602467"/>
            <a:ext cx="4005943" cy="4255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107" descr="Image result for cairn terrier"/>
          <p:cNvPicPr preferRelativeResize="0"/>
          <p:nvPr/>
        </p:nvPicPr>
        <p:blipFill rotWithShape="1">
          <a:blip r:embed="rId4">
            <a:alphaModFix/>
          </a:blip>
          <a:srcRect l="11370" t="7045" r="6732" b="3523"/>
          <a:stretch/>
        </p:blipFill>
        <p:spPr>
          <a:xfrm>
            <a:off x="6348549" y="3396343"/>
            <a:ext cx="4184980" cy="3427484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Google Shape;799;p107"/>
          <p:cNvSpPr/>
          <p:nvPr/>
        </p:nvSpPr>
        <p:spPr>
          <a:xfrm>
            <a:off x="8220891" y="265100"/>
            <a:ext cx="2312638" cy="2930947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11 recognized colors (there is a wide variety)</a:t>
            </a:r>
            <a:endParaRPr u="sng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 markings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 mask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 points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303027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0" name="Google Shape;810;p1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2966" y="-489393"/>
            <a:ext cx="11528622" cy="7717507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p109"/>
          <p:cNvSpPr txBox="1"/>
          <p:nvPr/>
        </p:nvSpPr>
        <p:spPr>
          <a:xfrm>
            <a:off x="2059560" y="6101542"/>
            <a:ext cx="4468241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500"/>
            </a:pPr>
            <a:r>
              <a:rPr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Parson Russell Terrier</a:t>
            </a:r>
            <a:endParaRPr sz="3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11563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10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/>
              <a:t>Parson Russell Terrier</a:t>
            </a:r>
            <a:endParaRPr/>
          </a:p>
        </p:txBody>
      </p:sp>
      <p:sp>
        <p:nvSpPr>
          <p:cNvPr id="817" name="Google Shape;817;p110"/>
          <p:cNvSpPr txBox="1">
            <a:spLocks noGrp="1"/>
          </p:cNvSpPr>
          <p:nvPr>
            <p:ph idx="1"/>
          </p:nvPr>
        </p:nvSpPr>
        <p:spPr>
          <a:xfrm>
            <a:off x="2133599" y="1375647"/>
            <a:ext cx="6087292" cy="46657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1440"/>
              <a:buChar char="▶"/>
            </a:pPr>
            <a:r>
              <a:rPr lang="en-US"/>
              <a:t>Originated in </a:t>
            </a:r>
            <a:r>
              <a:rPr lang="en-US" u="sng"/>
              <a:t>England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Strong hunting instincts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Main body color is white with colored markings common</a:t>
            </a:r>
            <a:endParaRPr/>
          </a:p>
        </p:txBody>
      </p:sp>
      <p:pic>
        <p:nvPicPr>
          <p:cNvPr id="818" name="Google Shape;818;p110" descr="Image result for parson russell terrier"/>
          <p:cNvPicPr preferRelativeResize="0"/>
          <p:nvPr/>
        </p:nvPicPr>
        <p:blipFill rotWithShape="1">
          <a:blip r:embed="rId3">
            <a:alphaModFix/>
          </a:blip>
          <a:srcRect l="28481" r="15361"/>
          <a:stretch/>
        </p:blipFill>
        <p:spPr>
          <a:xfrm>
            <a:off x="2299064" y="2780432"/>
            <a:ext cx="4188822" cy="4103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110" descr="Image result for parson russell terri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7927" y="3407508"/>
            <a:ext cx="3275602" cy="3332926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p110"/>
          <p:cNvSpPr/>
          <p:nvPr/>
        </p:nvSpPr>
        <p:spPr>
          <a:xfrm>
            <a:off x="8220891" y="265100"/>
            <a:ext cx="2312638" cy="2869987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White</a:t>
            </a:r>
            <a:endParaRPr u="sng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Brown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Cream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Tan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Tri-color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839506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5" name="Google Shape;825;p111" descr="Image result for scottish terri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-114300"/>
            <a:ext cx="9144000" cy="6972300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p111"/>
          <p:cNvSpPr txBox="1"/>
          <p:nvPr/>
        </p:nvSpPr>
        <p:spPr>
          <a:xfrm>
            <a:off x="2059560" y="6101542"/>
            <a:ext cx="3185541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500"/>
            </a:pPr>
            <a:r>
              <a:rPr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Scottish Terrier</a:t>
            </a:r>
            <a:endParaRPr sz="3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41702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112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/>
              <a:t>Scottish Terrier</a:t>
            </a:r>
            <a:endParaRPr/>
          </a:p>
        </p:txBody>
      </p:sp>
      <p:sp>
        <p:nvSpPr>
          <p:cNvPr id="832" name="Google Shape;832;p112"/>
          <p:cNvSpPr txBox="1">
            <a:spLocks noGrp="1"/>
          </p:cNvSpPr>
          <p:nvPr>
            <p:ph idx="1"/>
          </p:nvPr>
        </p:nvSpPr>
        <p:spPr>
          <a:xfrm>
            <a:off x="2133599" y="1375647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1440"/>
              <a:buChar char="▶"/>
            </a:pPr>
            <a:r>
              <a:rPr lang="en-US"/>
              <a:t>The Scottie originated in </a:t>
            </a:r>
            <a:r>
              <a:rPr lang="en-US" u="sng"/>
              <a:t>Scotland and England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Purpose was to dig out and kill vermin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Short legs and long body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Most common color is black</a:t>
            </a:r>
            <a:endParaRPr/>
          </a:p>
        </p:txBody>
      </p:sp>
      <p:pic>
        <p:nvPicPr>
          <p:cNvPr id="833" name="Google Shape;833;p112" descr="Image result for scottish terrier"/>
          <p:cNvPicPr preferRelativeResize="0"/>
          <p:nvPr/>
        </p:nvPicPr>
        <p:blipFill rotWithShape="1">
          <a:blip r:embed="rId3">
            <a:alphaModFix/>
          </a:blip>
          <a:srcRect t="2023"/>
          <a:stretch/>
        </p:blipFill>
        <p:spPr>
          <a:xfrm>
            <a:off x="2080169" y="3007289"/>
            <a:ext cx="4912815" cy="3850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112" descr="Image result for scottish terrier"/>
          <p:cNvPicPr preferRelativeResize="0"/>
          <p:nvPr/>
        </p:nvPicPr>
        <p:blipFill rotWithShape="1">
          <a:blip r:embed="rId4">
            <a:alphaModFix/>
          </a:blip>
          <a:srcRect l="13157" t="18198" r="6271"/>
          <a:stretch/>
        </p:blipFill>
        <p:spPr>
          <a:xfrm>
            <a:off x="6662057" y="4314791"/>
            <a:ext cx="3814355" cy="2386508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p112"/>
          <p:cNvSpPr/>
          <p:nvPr/>
        </p:nvSpPr>
        <p:spPr>
          <a:xfrm>
            <a:off x="8220891" y="265099"/>
            <a:ext cx="2312638" cy="3139952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 brindle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Brindle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Red brindle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Silver brindle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Wheaten</a:t>
            </a:r>
            <a:endParaRPr u="sng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None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968262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0" name="Google Shape;840;p113" descr="Image result for west highland terri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1528" y="-444454"/>
            <a:ext cx="9136472" cy="7657330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113"/>
          <p:cNvSpPr txBox="1"/>
          <p:nvPr/>
        </p:nvSpPr>
        <p:spPr>
          <a:xfrm>
            <a:off x="2059560" y="6101542"/>
            <a:ext cx="5682877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500"/>
            </a:pPr>
            <a:r>
              <a:rPr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West Highland White Terrier</a:t>
            </a:r>
            <a:endParaRPr sz="3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01121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114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/>
              <a:t>West Highland White Terrier</a:t>
            </a:r>
            <a:endParaRPr/>
          </a:p>
        </p:txBody>
      </p:sp>
      <p:sp>
        <p:nvSpPr>
          <p:cNvPr id="847" name="Google Shape;847;p114"/>
          <p:cNvSpPr txBox="1">
            <a:spLocks noGrp="1"/>
          </p:cNvSpPr>
          <p:nvPr>
            <p:ph idx="1"/>
          </p:nvPr>
        </p:nvSpPr>
        <p:spPr>
          <a:xfrm>
            <a:off x="2133599" y="1375647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1440"/>
              <a:buChar char="▶"/>
            </a:pPr>
            <a:r>
              <a:rPr lang="en-US"/>
              <a:t>Westies originate from </a:t>
            </a:r>
            <a:r>
              <a:rPr lang="en-US" u="sng"/>
              <a:t>Scotland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Small game hunters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Originally found in multiple colors, now </a:t>
            </a:r>
            <a:r>
              <a:rPr lang="en-US" u="sng"/>
              <a:t>white is the only recognized color</a:t>
            </a:r>
            <a:endParaRPr u="sng"/>
          </a:p>
        </p:txBody>
      </p:sp>
      <p:pic>
        <p:nvPicPr>
          <p:cNvPr id="848" name="Google Shape;848;p114" descr="Image result for west highland white terri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49539" y="2908664"/>
            <a:ext cx="4359902" cy="5644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114" descr="Image result for west highland white terrier"/>
          <p:cNvPicPr preferRelativeResize="0"/>
          <p:nvPr/>
        </p:nvPicPr>
        <p:blipFill rotWithShape="1">
          <a:blip r:embed="rId4">
            <a:alphaModFix/>
          </a:blip>
          <a:srcRect l="20461" r="20891"/>
          <a:stretch/>
        </p:blipFill>
        <p:spPr>
          <a:xfrm>
            <a:off x="6509535" y="3002018"/>
            <a:ext cx="3949216" cy="3699226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p114"/>
          <p:cNvSpPr/>
          <p:nvPr/>
        </p:nvSpPr>
        <p:spPr>
          <a:xfrm>
            <a:off x="8220891" y="265100"/>
            <a:ext cx="2312638" cy="1833666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White</a:t>
            </a:r>
            <a:endParaRPr u="sng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None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818169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115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/>
              <a:t>Toy Group:</a:t>
            </a:r>
            <a:endParaRPr/>
          </a:p>
        </p:txBody>
      </p:sp>
      <p:sp>
        <p:nvSpPr>
          <p:cNvPr id="857" name="Google Shape;857;p115"/>
          <p:cNvSpPr txBox="1">
            <a:spLocks noGrp="1"/>
          </p:cNvSpPr>
          <p:nvPr>
            <p:ph idx="1"/>
          </p:nvPr>
        </p:nvSpPr>
        <p:spPr>
          <a:xfrm>
            <a:off x="2133599" y="1375647"/>
            <a:ext cx="6347714" cy="52193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1440"/>
              <a:buChar char="▶"/>
            </a:pPr>
            <a:r>
              <a:rPr lang="en-US"/>
              <a:t>Breeds with a small size and sweet personalities with the purpose of pleasing their owner with their company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Many of these breeds are protective of their owner/s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Breeds under this group:</a:t>
            </a:r>
            <a:endParaRPr/>
          </a:p>
          <a:p>
            <a:pPr marL="742950" lvl="1" indent="-285750">
              <a:spcBef>
                <a:spcPts val="1000"/>
              </a:spcBef>
              <a:buSzPts val="1280"/>
              <a:buChar char="▶"/>
            </a:pPr>
            <a:r>
              <a:rPr lang="en-US"/>
              <a:t>Cavalier King Charles Spaniel</a:t>
            </a:r>
            <a:endParaRPr/>
          </a:p>
          <a:p>
            <a:pPr marL="742950" lvl="1" indent="-285750">
              <a:spcBef>
                <a:spcPts val="1000"/>
              </a:spcBef>
              <a:buSzPts val="1280"/>
              <a:buChar char="▶"/>
            </a:pPr>
            <a:r>
              <a:rPr lang="en-US"/>
              <a:t>Chihuahua</a:t>
            </a:r>
            <a:endParaRPr/>
          </a:p>
          <a:p>
            <a:pPr marL="742950" lvl="1" indent="-285750">
              <a:spcBef>
                <a:spcPts val="1000"/>
              </a:spcBef>
              <a:buSzPts val="1280"/>
              <a:buChar char="▶"/>
            </a:pPr>
            <a:r>
              <a:rPr lang="en-US"/>
              <a:t>Miniature Pinscher</a:t>
            </a:r>
            <a:endParaRPr/>
          </a:p>
          <a:p>
            <a:pPr marL="742950" lvl="1" indent="-285750">
              <a:spcBef>
                <a:spcPts val="1000"/>
              </a:spcBef>
              <a:buSzPts val="1280"/>
              <a:buChar char="▶"/>
            </a:pPr>
            <a:r>
              <a:rPr lang="en-US"/>
              <a:t>Papillon</a:t>
            </a:r>
            <a:endParaRPr/>
          </a:p>
          <a:p>
            <a:pPr marL="742950" lvl="1" indent="-285750">
              <a:spcBef>
                <a:spcPts val="1000"/>
              </a:spcBef>
              <a:buSzPts val="1280"/>
              <a:buChar char="▶"/>
            </a:pPr>
            <a:r>
              <a:rPr lang="en-US"/>
              <a:t>Pekingese</a:t>
            </a:r>
            <a:endParaRPr/>
          </a:p>
          <a:p>
            <a:pPr marL="742950" lvl="1" indent="-285750">
              <a:spcBef>
                <a:spcPts val="1000"/>
              </a:spcBef>
              <a:buSzPts val="1280"/>
              <a:buChar char="▶"/>
            </a:pPr>
            <a:r>
              <a:rPr lang="en-US"/>
              <a:t>Pomeranian</a:t>
            </a:r>
            <a:endParaRPr/>
          </a:p>
          <a:p>
            <a:pPr marL="742950" lvl="1" indent="-285750">
              <a:spcBef>
                <a:spcPts val="1000"/>
              </a:spcBef>
              <a:buSzPts val="1280"/>
              <a:buChar char="▶"/>
            </a:pPr>
            <a:r>
              <a:rPr lang="en-US"/>
              <a:t>Poodle</a:t>
            </a:r>
            <a:endParaRPr/>
          </a:p>
          <a:p>
            <a:pPr marL="742950" lvl="1" indent="-285750">
              <a:spcBef>
                <a:spcPts val="1000"/>
              </a:spcBef>
              <a:buSzPts val="1280"/>
              <a:buChar char="▶"/>
            </a:pPr>
            <a:r>
              <a:rPr lang="en-US"/>
              <a:t>Pug</a:t>
            </a:r>
            <a:endParaRPr/>
          </a:p>
          <a:p>
            <a:pPr marL="742950" lvl="1" indent="-285750">
              <a:spcBef>
                <a:spcPts val="1000"/>
              </a:spcBef>
              <a:buSzPts val="1280"/>
              <a:buChar char="▶"/>
            </a:pPr>
            <a:r>
              <a:rPr lang="en-US"/>
              <a:t>Shih Tzu</a:t>
            </a:r>
            <a:endParaRPr/>
          </a:p>
          <a:p>
            <a:pPr marL="742950" lvl="1" indent="-285750">
              <a:spcBef>
                <a:spcPts val="1000"/>
              </a:spcBef>
              <a:buSzPts val="1280"/>
              <a:buChar char="▶"/>
            </a:pPr>
            <a:r>
              <a:rPr lang="en-US"/>
              <a:t>Yorkshire Terrier</a:t>
            </a:r>
            <a:endParaRPr/>
          </a:p>
          <a:p>
            <a:pPr marL="742950" lvl="1" indent="-204469">
              <a:spcBef>
                <a:spcPts val="1000"/>
              </a:spcBef>
              <a:buSzPts val="1280"/>
              <a:buNone/>
            </a:pPr>
            <a:endParaRPr/>
          </a:p>
        </p:txBody>
      </p:sp>
      <p:pic>
        <p:nvPicPr>
          <p:cNvPr id="858" name="Google Shape;858;p1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77138" y="3225075"/>
            <a:ext cx="4661611" cy="34962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3116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74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/>
              <a:t>Chinese Shar-Pei</a:t>
            </a:r>
            <a:endParaRPr/>
          </a:p>
        </p:txBody>
      </p:sp>
      <p:sp>
        <p:nvSpPr>
          <p:cNvPr id="555" name="Google Shape;555;p74"/>
          <p:cNvSpPr txBox="1">
            <a:spLocks noGrp="1"/>
          </p:cNvSpPr>
          <p:nvPr>
            <p:ph idx="1"/>
          </p:nvPr>
        </p:nvSpPr>
        <p:spPr>
          <a:xfrm>
            <a:off x="2133599" y="1375647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1440"/>
              <a:buChar char="▶"/>
            </a:pPr>
            <a:r>
              <a:rPr lang="en-US"/>
              <a:t>Originated in southern </a:t>
            </a:r>
            <a:r>
              <a:rPr lang="en-US" u="sng"/>
              <a:t>China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Wrinkly face and body, turned down ears, and curled tail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One of two breeds to have a </a:t>
            </a:r>
            <a:r>
              <a:rPr lang="en-US" u="sng"/>
              <a:t>blue tongue</a:t>
            </a:r>
            <a:r>
              <a:rPr lang="en-US"/>
              <a:t> (the other is the Chow-Chow)</a:t>
            </a:r>
            <a:endParaRPr/>
          </a:p>
        </p:txBody>
      </p:sp>
      <p:pic>
        <p:nvPicPr>
          <p:cNvPr id="556" name="Google Shape;556;p74"/>
          <p:cNvPicPr preferRelativeResize="0"/>
          <p:nvPr/>
        </p:nvPicPr>
        <p:blipFill rotWithShape="1">
          <a:blip r:embed="rId3">
            <a:alphaModFix/>
          </a:blip>
          <a:srcRect l="8824" t="142" r="26471"/>
          <a:stretch/>
        </p:blipFill>
        <p:spPr>
          <a:xfrm>
            <a:off x="7094021" y="2999080"/>
            <a:ext cx="3439508" cy="3735293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74"/>
          <p:cNvSpPr/>
          <p:nvPr/>
        </p:nvSpPr>
        <p:spPr>
          <a:xfrm>
            <a:off x="8220891" y="265101"/>
            <a:ext cx="2312638" cy="2582603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18 recognized colors (wide variety)</a:t>
            </a:r>
            <a:endParaRPr u="sng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7 recognized markings</a:t>
            </a:r>
            <a:endParaRPr/>
          </a:p>
        </p:txBody>
      </p:sp>
      <p:pic>
        <p:nvPicPr>
          <p:cNvPr id="558" name="Google Shape;558;p74" descr="Image result for chinese shar pei"/>
          <p:cNvPicPr preferRelativeResize="0"/>
          <p:nvPr/>
        </p:nvPicPr>
        <p:blipFill rotWithShape="1">
          <a:blip r:embed="rId4">
            <a:alphaModFix/>
          </a:blip>
          <a:srcRect l="23597" r="21525"/>
          <a:stretch/>
        </p:blipFill>
        <p:spPr>
          <a:xfrm>
            <a:off x="2586447" y="3205384"/>
            <a:ext cx="3648891" cy="36526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31700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3" name="Google Shape;863;p116"/>
          <p:cNvPicPr preferRelativeResize="0"/>
          <p:nvPr/>
        </p:nvPicPr>
        <p:blipFill rotWithShape="1">
          <a:blip r:embed="rId3">
            <a:alphaModFix/>
          </a:blip>
          <a:srcRect l="6227"/>
          <a:stretch/>
        </p:blipFill>
        <p:spPr>
          <a:xfrm>
            <a:off x="1434955" y="-87086"/>
            <a:ext cx="9377653" cy="6962021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116"/>
          <p:cNvSpPr txBox="1"/>
          <p:nvPr/>
        </p:nvSpPr>
        <p:spPr>
          <a:xfrm>
            <a:off x="2059559" y="6101542"/>
            <a:ext cx="5455938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500"/>
            </a:pPr>
            <a:r>
              <a:rPr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Cavalier King Charles Spaniel</a:t>
            </a:r>
            <a:endParaRPr sz="3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37997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117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/>
              <a:t>Cavalier King Charles Spaniel</a:t>
            </a:r>
            <a:endParaRPr/>
          </a:p>
        </p:txBody>
      </p:sp>
      <p:sp>
        <p:nvSpPr>
          <p:cNvPr id="870" name="Google Shape;870;p117"/>
          <p:cNvSpPr txBox="1">
            <a:spLocks noGrp="1"/>
          </p:cNvSpPr>
          <p:nvPr>
            <p:ph idx="1"/>
          </p:nvPr>
        </p:nvSpPr>
        <p:spPr>
          <a:xfrm>
            <a:off x="2133599" y="1375647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1440"/>
              <a:buChar char="▶"/>
            </a:pPr>
            <a:r>
              <a:rPr lang="en-US"/>
              <a:t>Bred to be companions, these dogs were favored by royals (especially King Charles of </a:t>
            </a:r>
            <a:r>
              <a:rPr lang="en-US" u="sng"/>
              <a:t>England</a:t>
            </a:r>
            <a:r>
              <a:rPr lang="en-US"/>
              <a:t>)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Sweet and affectionate personalities who love to be around people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Long, feathered coat and medium size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19</a:t>
            </a:r>
            <a:r>
              <a:rPr lang="en-US" baseline="30000"/>
              <a:t>th</a:t>
            </a:r>
            <a:r>
              <a:rPr lang="en-US"/>
              <a:t> most popular breed</a:t>
            </a:r>
            <a:endParaRPr/>
          </a:p>
        </p:txBody>
      </p:sp>
      <p:pic>
        <p:nvPicPr>
          <p:cNvPr id="871" name="Google Shape;871;p117" descr="Image result for cavalier king charles spanie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21533" y="3623193"/>
            <a:ext cx="4824307" cy="3101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117" descr="Image result for cavalier king charles spaniel"/>
          <p:cNvPicPr preferRelativeResize="0"/>
          <p:nvPr/>
        </p:nvPicPr>
        <p:blipFill rotWithShape="1">
          <a:blip r:embed="rId4">
            <a:alphaModFix/>
          </a:blip>
          <a:srcRect l="25369"/>
          <a:stretch/>
        </p:blipFill>
        <p:spPr>
          <a:xfrm>
            <a:off x="1619794" y="3729850"/>
            <a:ext cx="3923552" cy="2888027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117"/>
          <p:cNvSpPr/>
          <p:nvPr/>
        </p:nvSpPr>
        <p:spPr>
          <a:xfrm>
            <a:off x="8220891" y="265100"/>
            <a:ext cx="2312638" cy="2600021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 and tan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 and white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Blenheim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Ruby</a:t>
            </a:r>
            <a:endParaRPr u="sng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Tan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21749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Google Shape;569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3254" y="-555582"/>
            <a:ext cx="9714747" cy="7960696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76"/>
          <p:cNvSpPr txBox="1"/>
          <p:nvPr/>
        </p:nvSpPr>
        <p:spPr>
          <a:xfrm>
            <a:off x="2059560" y="6101542"/>
            <a:ext cx="2842641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500"/>
            </a:pPr>
            <a:r>
              <a:rPr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Chow Chow</a:t>
            </a:r>
            <a:endParaRPr sz="3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3892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p77" descr="Image result for chow chow"/>
          <p:cNvPicPr preferRelativeResize="0"/>
          <p:nvPr/>
        </p:nvPicPr>
        <p:blipFill rotWithShape="1">
          <a:blip r:embed="rId3">
            <a:alphaModFix/>
          </a:blip>
          <a:srcRect l="5467" r="13692"/>
          <a:stretch/>
        </p:blipFill>
        <p:spPr>
          <a:xfrm>
            <a:off x="1672046" y="2804160"/>
            <a:ext cx="5709994" cy="3973158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77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/>
              <a:t>Chow Chow</a:t>
            </a:r>
            <a:endParaRPr/>
          </a:p>
        </p:txBody>
      </p:sp>
      <p:sp>
        <p:nvSpPr>
          <p:cNvPr id="577" name="Google Shape;577;p77"/>
          <p:cNvSpPr txBox="1">
            <a:spLocks noGrp="1"/>
          </p:cNvSpPr>
          <p:nvPr>
            <p:ph idx="1"/>
          </p:nvPr>
        </p:nvSpPr>
        <p:spPr>
          <a:xfrm>
            <a:off x="2133599" y="1375647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1440"/>
              <a:buChar char="▶"/>
            </a:pPr>
            <a:r>
              <a:rPr lang="en-US"/>
              <a:t>Originated in </a:t>
            </a:r>
            <a:r>
              <a:rPr lang="en-US" u="sng"/>
              <a:t>China</a:t>
            </a:r>
            <a:r>
              <a:rPr lang="en-US"/>
              <a:t> (very old breed)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The second of two breeds to have a </a:t>
            </a:r>
            <a:r>
              <a:rPr lang="en-US" u="sng"/>
              <a:t>blue tongue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Likely descends from the Tibetan mastiff</a:t>
            </a:r>
            <a:endParaRPr/>
          </a:p>
        </p:txBody>
      </p:sp>
      <p:sp>
        <p:nvSpPr>
          <p:cNvPr id="578" name="Google Shape;578;p77"/>
          <p:cNvSpPr/>
          <p:nvPr/>
        </p:nvSpPr>
        <p:spPr>
          <a:xfrm>
            <a:off x="8220891" y="265100"/>
            <a:ext cx="2312638" cy="2930946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Blue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Cinnamon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Cream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Red</a:t>
            </a:r>
            <a:endParaRPr u="sng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None</a:t>
            </a:r>
            <a:endParaRPr/>
          </a:p>
        </p:txBody>
      </p:sp>
      <p:pic>
        <p:nvPicPr>
          <p:cNvPr id="579" name="Google Shape;579;p77" descr="Image result for chow chow"/>
          <p:cNvPicPr preferRelativeResize="0"/>
          <p:nvPr/>
        </p:nvPicPr>
        <p:blipFill rotWithShape="1">
          <a:blip r:embed="rId4">
            <a:alphaModFix/>
          </a:blip>
          <a:srcRect l="13959" t="11524" r="4289" b="6766"/>
          <a:stretch/>
        </p:blipFill>
        <p:spPr>
          <a:xfrm>
            <a:off x="6457919" y="4060242"/>
            <a:ext cx="4075611" cy="27170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0353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Google Shape;584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8111" y="-84997"/>
            <a:ext cx="9428111" cy="7019524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78"/>
          <p:cNvSpPr txBox="1"/>
          <p:nvPr/>
        </p:nvSpPr>
        <p:spPr>
          <a:xfrm>
            <a:off x="2059560" y="6101542"/>
            <a:ext cx="2525141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500"/>
            </a:pPr>
            <a:r>
              <a:rPr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Dalmatian</a:t>
            </a:r>
            <a:endParaRPr sz="3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8527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9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/>
              <a:t>Dalmatian</a:t>
            </a:r>
            <a:endParaRPr/>
          </a:p>
        </p:txBody>
      </p:sp>
      <p:sp>
        <p:nvSpPr>
          <p:cNvPr id="591" name="Google Shape;591;p79"/>
          <p:cNvSpPr txBox="1">
            <a:spLocks noGrp="1"/>
          </p:cNvSpPr>
          <p:nvPr>
            <p:ph idx="1"/>
          </p:nvPr>
        </p:nvSpPr>
        <p:spPr>
          <a:xfrm>
            <a:off x="2133599" y="1375647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1440"/>
              <a:buChar char="▶"/>
            </a:pPr>
            <a:r>
              <a:rPr lang="en-US"/>
              <a:t>Originated in </a:t>
            </a:r>
            <a:r>
              <a:rPr lang="en-US" u="sng"/>
              <a:t>Croatia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Unique </a:t>
            </a:r>
            <a:r>
              <a:rPr lang="en-US" u="sng"/>
              <a:t>black and white spotting pattern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These dogs love to run and were often used to run alongside carriages and horseback riders, they discouraged stray dogs from tampering with the horses or carriage </a:t>
            </a:r>
            <a:endParaRPr/>
          </a:p>
        </p:txBody>
      </p:sp>
      <p:pic>
        <p:nvPicPr>
          <p:cNvPr id="592" name="Google Shape;592;p79"/>
          <p:cNvPicPr preferRelativeResize="0"/>
          <p:nvPr/>
        </p:nvPicPr>
        <p:blipFill rotWithShape="1">
          <a:blip r:embed="rId3">
            <a:alphaModFix/>
          </a:blip>
          <a:srcRect l="20780" r="15964"/>
          <a:stretch/>
        </p:blipFill>
        <p:spPr>
          <a:xfrm>
            <a:off x="5929543" y="3385205"/>
            <a:ext cx="3711841" cy="3457107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79"/>
          <p:cNvSpPr/>
          <p:nvPr/>
        </p:nvSpPr>
        <p:spPr>
          <a:xfrm>
            <a:off x="8220891" y="265101"/>
            <a:ext cx="2312638" cy="2347471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White and black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White and liver brown</a:t>
            </a:r>
            <a:endParaRPr/>
          </a:p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None</a:t>
            </a:r>
            <a:endParaRPr/>
          </a:p>
        </p:txBody>
      </p:sp>
      <p:pic>
        <p:nvPicPr>
          <p:cNvPr id="594" name="Google Shape;594;p79" descr="Image result for dalmatian"/>
          <p:cNvPicPr preferRelativeResize="0"/>
          <p:nvPr/>
        </p:nvPicPr>
        <p:blipFill rotWithShape="1">
          <a:blip r:embed="rId4">
            <a:alphaModFix/>
          </a:blip>
          <a:srcRect l="13592" r="31856"/>
          <a:stretch/>
        </p:blipFill>
        <p:spPr>
          <a:xfrm>
            <a:off x="2081349" y="3385205"/>
            <a:ext cx="3448595" cy="34727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0849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Google Shape;605;p81"/>
          <p:cNvPicPr preferRelativeResize="0"/>
          <p:nvPr/>
        </p:nvPicPr>
        <p:blipFill rotWithShape="1">
          <a:blip r:embed="rId3">
            <a:alphaModFix/>
          </a:blip>
          <a:srcRect r="6251"/>
          <a:stretch/>
        </p:blipFill>
        <p:spPr>
          <a:xfrm flipH="1">
            <a:off x="1454332" y="-278675"/>
            <a:ext cx="9213669" cy="7355251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81"/>
          <p:cNvSpPr txBox="1"/>
          <p:nvPr/>
        </p:nvSpPr>
        <p:spPr>
          <a:xfrm>
            <a:off x="2059560" y="6101542"/>
            <a:ext cx="1775841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500"/>
            </a:pPr>
            <a:r>
              <a:rPr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Poodle</a:t>
            </a:r>
            <a:endParaRPr sz="3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091390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1097</Words>
  <Application>Microsoft Office PowerPoint</Application>
  <PresentationFormat>Widescreen</PresentationFormat>
  <Paragraphs>248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Trebuchet MS</vt:lpstr>
      <vt:lpstr>Wingdings 3</vt:lpstr>
      <vt:lpstr>Facet</vt:lpstr>
      <vt:lpstr>PowerPoint Presentation</vt:lpstr>
      <vt:lpstr>Bulldog</vt:lpstr>
      <vt:lpstr>PowerPoint Presentation</vt:lpstr>
      <vt:lpstr>Chinese Shar-Pei</vt:lpstr>
      <vt:lpstr>PowerPoint Presentation</vt:lpstr>
      <vt:lpstr>Chow Chow</vt:lpstr>
      <vt:lpstr>PowerPoint Presentation</vt:lpstr>
      <vt:lpstr>Dalmatian</vt:lpstr>
      <vt:lpstr>PowerPoint Presentation</vt:lpstr>
      <vt:lpstr>Poodle (standard)</vt:lpstr>
      <vt:lpstr>Sporting Group:</vt:lpstr>
      <vt:lpstr>PowerPoint Presentation</vt:lpstr>
      <vt:lpstr>Brittany Spaniel</vt:lpstr>
      <vt:lpstr>PowerPoint Presentation</vt:lpstr>
      <vt:lpstr>Cocker Spaniel</vt:lpstr>
      <vt:lpstr>PowerPoint Presentation</vt:lpstr>
      <vt:lpstr>English Setter</vt:lpstr>
      <vt:lpstr>PowerPoint Presentation</vt:lpstr>
      <vt:lpstr>German Shorthaired Pointer</vt:lpstr>
      <vt:lpstr>PowerPoint Presentation</vt:lpstr>
      <vt:lpstr>Golden Retriever</vt:lpstr>
      <vt:lpstr>PowerPoint Presentation</vt:lpstr>
      <vt:lpstr>Irish Setter</vt:lpstr>
      <vt:lpstr>PowerPoint Presentation</vt:lpstr>
      <vt:lpstr>Labrador Retriever</vt:lpstr>
      <vt:lpstr>PowerPoint Presentation</vt:lpstr>
      <vt:lpstr>Weimaraner</vt:lpstr>
      <vt:lpstr>Terrier Group:</vt:lpstr>
      <vt:lpstr>PowerPoint Presentation</vt:lpstr>
      <vt:lpstr>Bull Terrier</vt:lpstr>
      <vt:lpstr>PowerPoint Presentation</vt:lpstr>
      <vt:lpstr>Cairn Terrier</vt:lpstr>
      <vt:lpstr>PowerPoint Presentation</vt:lpstr>
      <vt:lpstr>Parson Russell Terrier</vt:lpstr>
      <vt:lpstr>PowerPoint Presentation</vt:lpstr>
      <vt:lpstr>Scottish Terrier</vt:lpstr>
      <vt:lpstr>PowerPoint Presentation</vt:lpstr>
      <vt:lpstr>West Highland White Terrier</vt:lpstr>
      <vt:lpstr>Toy Group:</vt:lpstr>
      <vt:lpstr>PowerPoint Presentation</vt:lpstr>
      <vt:lpstr>Cavalier King Charles Spaniel</vt:lpstr>
    </vt:vector>
  </TitlesOfParts>
  <Company>Cy-Fair ISD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TYLER MEISCHEN</dc:creator>
  <cp:lastModifiedBy>TYLER MEISCHEN</cp:lastModifiedBy>
  <cp:revision>2</cp:revision>
  <dcterms:created xsi:type="dcterms:W3CDTF">2019-01-16T22:57:53Z</dcterms:created>
  <dcterms:modified xsi:type="dcterms:W3CDTF">2019-01-16T23:02:20Z</dcterms:modified>
</cp:coreProperties>
</file>