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41"/>
  </p:notesMasterIdLst>
  <p:sldIdLst>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56"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20" autoAdjust="0"/>
    <p:restoredTop sz="94660"/>
  </p:normalViewPr>
  <p:slideViewPr>
    <p:cSldViewPr snapToGrid="0">
      <p:cViewPr varScale="1">
        <p:scale>
          <a:sx n="60" d="100"/>
          <a:sy n="60" d="100"/>
        </p:scale>
        <p:origin x="102" y="48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7557FFD-601E-4A56-967D-4D21347243DF}" type="datetimeFigureOut">
              <a:rPr lang="en-US" smtClean="0"/>
              <a:t>1/16/2019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A8E5636-0D8A-4B50-A8A4-FF2DFDBE8F5A}" type="slidenum">
              <a:rPr lang="en-US" smtClean="0"/>
              <a:t>‹#›</a:t>
            </a:fld>
            <a:endParaRPr lang="en-US"/>
          </a:p>
        </p:txBody>
      </p:sp>
    </p:spTree>
    <p:extLst>
      <p:ext uri="{BB962C8B-B14F-4D97-AF65-F5344CB8AC3E}">
        <p14:creationId xmlns:p14="http://schemas.microsoft.com/office/powerpoint/2010/main" val="3245589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0"/>
        <p:cNvGrpSpPr/>
        <p:nvPr/>
      </p:nvGrpSpPr>
      <p:grpSpPr>
        <a:xfrm>
          <a:off x="0" y="0"/>
          <a:ext cx="0" cy="0"/>
          <a:chOff x="0" y="0"/>
          <a:chExt cx="0" cy="0"/>
        </a:xfrm>
      </p:grpSpPr>
      <p:sp>
        <p:nvSpPr>
          <p:cNvPr id="431" name="Google Shape;431;p3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32" name="Google Shape;432;p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937581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3"/>
        <p:cNvGrpSpPr/>
        <p:nvPr/>
      </p:nvGrpSpPr>
      <p:grpSpPr>
        <a:xfrm>
          <a:off x="0" y="0"/>
          <a:ext cx="0" cy="0"/>
          <a:chOff x="0" y="0"/>
          <a:chExt cx="0" cy="0"/>
        </a:xfrm>
      </p:grpSpPr>
      <p:sp>
        <p:nvSpPr>
          <p:cNvPr id="504" name="Google Shape;504;p4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05" name="Google Shape;505;p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571297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9"/>
        <p:cNvGrpSpPr/>
        <p:nvPr/>
      </p:nvGrpSpPr>
      <p:grpSpPr>
        <a:xfrm>
          <a:off x="0" y="0"/>
          <a:ext cx="0" cy="0"/>
          <a:chOff x="0" y="0"/>
          <a:chExt cx="0" cy="0"/>
        </a:xfrm>
      </p:grpSpPr>
      <p:sp>
        <p:nvSpPr>
          <p:cNvPr id="510" name="Google Shape;510;p4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11" name="Google Shape;511;p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656438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7"/>
        <p:cNvGrpSpPr/>
        <p:nvPr/>
      </p:nvGrpSpPr>
      <p:grpSpPr>
        <a:xfrm>
          <a:off x="0" y="0"/>
          <a:ext cx="0" cy="0"/>
          <a:chOff x="0" y="0"/>
          <a:chExt cx="0" cy="0"/>
        </a:xfrm>
      </p:grpSpPr>
      <p:sp>
        <p:nvSpPr>
          <p:cNvPr id="518" name="Google Shape;518;p4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19" name="Google Shape;519;p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040944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3"/>
        <p:cNvGrpSpPr/>
        <p:nvPr/>
      </p:nvGrpSpPr>
      <p:grpSpPr>
        <a:xfrm>
          <a:off x="0" y="0"/>
          <a:ext cx="0" cy="0"/>
          <a:chOff x="0" y="0"/>
          <a:chExt cx="0" cy="0"/>
        </a:xfrm>
      </p:grpSpPr>
      <p:sp>
        <p:nvSpPr>
          <p:cNvPr id="524" name="Google Shape;524;p4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25" name="Google Shape;525;p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529637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1"/>
        <p:cNvGrpSpPr/>
        <p:nvPr/>
      </p:nvGrpSpPr>
      <p:grpSpPr>
        <a:xfrm>
          <a:off x="0" y="0"/>
          <a:ext cx="0" cy="0"/>
          <a:chOff x="0" y="0"/>
          <a:chExt cx="0" cy="0"/>
        </a:xfrm>
      </p:grpSpPr>
      <p:sp>
        <p:nvSpPr>
          <p:cNvPr id="532" name="Google Shape;532;p4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33" name="Google Shape;533;p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685067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7"/>
        <p:cNvGrpSpPr/>
        <p:nvPr/>
      </p:nvGrpSpPr>
      <p:grpSpPr>
        <a:xfrm>
          <a:off x="0" y="0"/>
          <a:ext cx="0" cy="0"/>
          <a:chOff x="0" y="0"/>
          <a:chExt cx="0" cy="0"/>
        </a:xfrm>
      </p:grpSpPr>
      <p:sp>
        <p:nvSpPr>
          <p:cNvPr id="538" name="Google Shape;538;p4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39" name="Google Shape;539;p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714633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5"/>
        <p:cNvGrpSpPr/>
        <p:nvPr/>
      </p:nvGrpSpPr>
      <p:grpSpPr>
        <a:xfrm>
          <a:off x="0" y="0"/>
          <a:ext cx="0" cy="0"/>
          <a:chOff x="0" y="0"/>
          <a:chExt cx="0" cy="0"/>
        </a:xfrm>
      </p:grpSpPr>
      <p:sp>
        <p:nvSpPr>
          <p:cNvPr id="546" name="Google Shape;546;p4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47" name="Google Shape;547;p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937744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1"/>
        <p:cNvGrpSpPr/>
        <p:nvPr/>
      </p:nvGrpSpPr>
      <p:grpSpPr>
        <a:xfrm>
          <a:off x="0" y="0"/>
          <a:ext cx="0" cy="0"/>
          <a:chOff x="0" y="0"/>
          <a:chExt cx="0" cy="0"/>
        </a:xfrm>
      </p:grpSpPr>
      <p:sp>
        <p:nvSpPr>
          <p:cNvPr id="552" name="Google Shape;552;p4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53" name="Google Shape;553;p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304473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0"/>
        <p:cNvGrpSpPr/>
        <p:nvPr/>
      </p:nvGrpSpPr>
      <p:grpSpPr>
        <a:xfrm>
          <a:off x="0" y="0"/>
          <a:ext cx="0" cy="0"/>
          <a:chOff x="0" y="0"/>
          <a:chExt cx="0" cy="0"/>
        </a:xfrm>
      </p:grpSpPr>
      <p:sp>
        <p:nvSpPr>
          <p:cNvPr id="561" name="Google Shape;561;p5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62" name="Google Shape;562;p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983190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7"/>
        <p:cNvGrpSpPr/>
        <p:nvPr/>
      </p:nvGrpSpPr>
      <p:grpSpPr>
        <a:xfrm>
          <a:off x="0" y="0"/>
          <a:ext cx="0" cy="0"/>
          <a:chOff x="0" y="0"/>
          <a:chExt cx="0" cy="0"/>
        </a:xfrm>
      </p:grpSpPr>
      <p:sp>
        <p:nvSpPr>
          <p:cNvPr id="578" name="Google Shape;578;p5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79" name="Google Shape;579;p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347164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7"/>
        <p:cNvGrpSpPr/>
        <p:nvPr/>
      </p:nvGrpSpPr>
      <p:grpSpPr>
        <a:xfrm>
          <a:off x="0" y="0"/>
          <a:ext cx="0" cy="0"/>
          <a:chOff x="0" y="0"/>
          <a:chExt cx="0" cy="0"/>
        </a:xfrm>
      </p:grpSpPr>
      <p:sp>
        <p:nvSpPr>
          <p:cNvPr id="448" name="Google Shape;448;p3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49" name="Google Shape;449;p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25882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5"/>
        <p:cNvGrpSpPr/>
        <p:nvPr/>
      </p:nvGrpSpPr>
      <p:grpSpPr>
        <a:xfrm>
          <a:off x="0" y="0"/>
          <a:ext cx="0" cy="0"/>
          <a:chOff x="0" y="0"/>
          <a:chExt cx="0" cy="0"/>
        </a:xfrm>
      </p:grpSpPr>
      <p:sp>
        <p:nvSpPr>
          <p:cNvPr id="586" name="Google Shape;586;p5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87" name="Google Shape;587;p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0431279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3"/>
        <p:cNvGrpSpPr/>
        <p:nvPr/>
      </p:nvGrpSpPr>
      <p:grpSpPr>
        <a:xfrm>
          <a:off x="0" y="0"/>
          <a:ext cx="0" cy="0"/>
          <a:chOff x="0" y="0"/>
          <a:chExt cx="0" cy="0"/>
        </a:xfrm>
      </p:grpSpPr>
      <p:sp>
        <p:nvSpPr>
          <p:cNvPr id="594" name="Google Shape;594;p5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95" name="Google Shape;595;p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6627740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9"/>
        <p:cNvGrpSpPr/>
        <p:nvPr/>
      </p:nvGrpSpPr>
      <p:grpSpPr>
        <a:xfrm>
          <a:off x="0" y="0"/>
          <a:ext cx="0" cy="0"/>
          <a:chOff x="0" y="0"/>
          <a:chExt cx="0" cy="0"/>
        </a:xfrm>
      </p:grpSpPr>
      <p:sp>
        <p:nvSpPr>
          <p:cNvPr id="600" name="Google Shape;600;p5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01" name="Google Shape;601;p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0619129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7"/>
        <p:cNvGrpSpPr/>
        <p:nvPr/>
      </p:nvGrpSpPr>
      <p:grpSpPr>
        <a:xfrm>
          <a:off x="0" y="0"/>
          <a:ext cx="0" cy="0"/>
          <a:chOff x="0" y="0"/>
          <a:chExt cx="0" cy="0"/>
        </a:xfrm>
      </p:grpSpPr>
      <p:sp>
        <p:nvSpPr>
          <p:cNvPr id="608" name="Google Shape;608;p5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09" name="Google Shape;609;p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8791411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3"/>
        <p:cNvGrpSpPr/>
        <p:nvPr/>
      </p:nvGrpSpPr>
      <p:grpSpPr>
        <a:xfrm>
          <a:off x="0" y="0"/>
          <a:ext cx="0" cy="0"/>
          <a:chOff x="0" y="0"/>
          <a:chExt cx="0" cy="0"/>
        </a:xfrm>
      </p:grpSpPr>
      <p:sp>
        <p:nvSpPr>
          <p:cNvPr id="614" name="Google Shape;614;p5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15" name="Google Shape;615;p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7403228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1"/>
        <p:cNvGrpSpPr/>
        <p:nvPr/>
      </p:nvGrpSpPr>
      <p:grpSpPr>
        <a:xfrm>
          <a:off x="0" y="0"/>
          <a:ext cx="0" cy="0"/>
          <a:chOff x="0" y="0"/>
          <a:chExt cx="0" cy="0"/>
        </a:xfrm>
      </p:grpSpPr>
      <p:sp>
        <p:nvSpPr>
          <p:cNvPr id="622" name="Google Shape;622;p5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23" name="Google Shape;623;p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6180971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2"/>
        <p:cNvGrpSpPr/>
        <p:nvPr/>
      </p:nvGrpSpPr>
      <p:grpSpPr>
        <a:xfrm>
          <a:off x="0" y="0"/>
          <a:ext cx="0" cy="0"/>
          <a:chOff x="0" y="0"/>
          <a:chExt cx="0" cy="0"/>
        </a:xfrm>
      </p:grpSpPr>
      <p:sp>
        <p:nvSpPr>
          <p:cNvPr id="633" name="Google Shape;633;p5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34" name="Google Shape;634;p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3449474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8"/>
        <p:cNvGrpSpPr/>
        <p:nvPr/>
      </p:nvGrpSpPr>
      <p:grpSpPr>
        <a:xfrm>
          <a:off x="0" y="0"/>
          <a:ext cx="0" cy="0"/>
          <a:chOff x="0" y="0"/>
          <a:chExt cx="0" cy="0"/>
        </a:xfrm>
      </p:grpSpPr>
      <p:sp>
        <p:nvSpPr>
          <p:cNvPr id="639" name="Google Shape;639;p5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40" name="Google Shape;640;p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9396288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6"/>
        <p:cNvGrpSpPr/>
        <p:nvPr/>
      </p:nvGrpSpPr>
      <p:grpSpPr>
        <a:xfrm>
          <a:off x="0" y="0"/>
          <a:ext cx="0" cy="0"/>
          <a:chOff x="0" y="0"/>
          <a:chExt cx="0" cy="0"/>
        </a:xfrm>
      </p:grpSpPr>
      <p:sp>
        <p:nvSpPr>
          <p:cNvPr id="647" name="Google Shape;647;p6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48" name="Google Shape;648;p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0033429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2"/>
        <p:cNvGrpSpPr/>
        <p:nvPr/>
      </p:nvGrpSpPr>
      <p:grpSpPr>
        <a:xfrm>
          <a:off x="0" y="0"/>
          <a:ext cx="0" cy="0"/>
          <a:chOff x="0" y="0"/>
          <a:chExt cx="0" cy="0"/>
        </a:xfrm>
      </p:grpSpPr>
      <p:sp>
        <p:nvSpPr>
          <p:cNvPr id="653" name="Google Shape;653;p6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54" name="Google Shape;654;p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419082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4"/>
        <p:cNvGrpSpPr/>
        <p:nvPr/>
      </p:nvGrpSpPr>
      <p:grpSpPr>
        <a:xfrm>
          <a:off x="0" y="0"/>
          <a:ext cx="0" cy="0"/>
          <a:chOff x="0" y="0"/>
          <a:chExt cx="0" cy="0"/>
        </a:xfrm>
      </p:grpSpPr>
      <p:sp>
        <p:nvSpPr>
          <p:cNvPr id="455" name="Google Shape;455;p3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56" name="Google Shape;456;p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1557056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0"/>
        <p:cNvGrpSpPr/>
        <p:nvPr/>
      </p:nvGrpSpPr>
      <p:grpSpPr>
        <a:xfrm>
          <a:off x="0" y="0"/>
          <a:ext cx="0" cy="0"/>
          <a:chOff x="0" y="0"/>
          <a:chExt cx="0" cy="0"/>
        </a:xfrm>
      </p:grpSpPr>
      <p:sp>
        <p:nvSpPr>
          <p:cNvPr id="661" name="Google Shape;661;p6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62" name="Google Shape;662;p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5778880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6"/>
        <p:cNvGrpSpPr/>
        <p:nvPr/>
      </p:nvGrpSpPr>
      <p:grpSpPr>
        <a:xfrm>
          <a:off x="0" y="0"/>
          <a:ext cx="0" cy="0"/>
          <a:chOff x="0" y="0"/>
          <a:chExt cx="0" cy="0"/>
        </a:xfrm>
      </p:grpSpPr>
      <p:sp>
        <p:nvSpPr>
          <p:cNvPr id="667" name="Google Shape;667;p6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68" name="Google Shape;668;p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4237890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4"/>
        <p:cNvGrpSpPr/>
        <p:nvPr/>
      </p:nvGrpSpPr>
      <p:grpSpPr>
        <a:xfrm>
          <a:off x="0" y="0"/>
          <a:ext cx="0" cy="0"/>
          <a:chOff x="0" y="0"/>
          <a:chExt cx="0" cy="0"/>
        </a:xfrm>
      </p:grpSpPr>
      <p:sp>
        <p:nvSpPr>
          <p:cNvPr id="675" name="Google Shape;675;p6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76" name="Google Shape;676;p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3119289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0"/>
        <p:cNvGrpSpPr/>
        <p:nvPr/>
      </p:nvGrpSpPr>
      <p:grpSpPr>
        <a:xfrm>
          <a:off x="0" y="0"/>
          <a:ext cx="0" cy="0"/>
          <a:chOff x="0" y="0"/>
          <a:chExt cx="0" cy="0"/>
        </a:xfrm>
      </p:grpSpPr>
      <p:sp>
        <p:nvSpPr>
          <p:cNvPr id="681" name="Google Shape;681;p6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82" name="Google Shape;682;p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4562428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8"/>
        <p:cNvGrpSpPr/>
        <p:nvPr/>
      </p:nvGrpSpPr>
      <p:grpSpPr>
        <a:xfrm>
          <a:off x="0" y="0"/>
          <a:ext cx="0" cy="0"/>
          <a:chOff x="0" y="0"/>
          <a:chExt cx="0" cy="0"/>
        </a:xfrm>
      </p:grpSpPr>
      <p:sp>
        <p:nvSpPr>
          <p:cNvPr id="689" name="Google Shape;689;p6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90" name="Google Shape;690;p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6281978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4"/>
        <p:cNvGrpSpPr/>
        <p:nvPr/>
      </p:nvGrpSpPr>
      <p:grpSpPr>
        <a:xfrm>
          <a:off x="0" y="0"/>
          <a:ext cx="0" cy="0"/>
          <a:chOff x="0" y="0"/>
          <a:chExt cx="0" cy="0"/>
        </a:xfrm>
      </p:grpSpPr>
      <p:sp>
        <p:nvSpPr>
          <p:cNvPr id="695" name="Google Shape;695;p6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96" name="Google Shape;696;p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2783630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2"/>
        <p:cNvGrpSpPr/>
        <p:nvPr/>
      </p:nvGrpSpPr>
      <p:grpSpPr>
        <a:xfrm>
          <a:off x="0" y="0"/>
          <a:ext cx="0" cy="0"/>
          <a:chOff x="0" y="0"/>
          <a:chExt cx="0" cy="0"/>
        </a:xfrm>
      </p:grpSpPr>
      <p:sp>
        <p:nvSpPr>
          <p:cNvPr id="703" name="Google Shape;703;p6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04" name="Google Shape;704;p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9504637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8"/>
        <p:cNvGrpSpPr/>
        <p:nvPr/>
      </p:nvGrpSpPr>
      <p:grpSpPr>
        <a:xfrm>
          <a:off x="0" y="0"/>
          <a:ext cx="0" cy="0"/>
          <a:chOff x="0" y="0"/>
          <a:chExt cx="0" cy="0"/>
        </a:xfrm>
      </p:grpSpPr>
      <p:sp>
        <p:nvSpPr>
          <p:cNvPr id="709" name="Google Shape;709;p6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10" name="Google Shape;710;p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798538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0"/>
        <p:cNvGrpSpPr/>
        <p:nvPr/>
      </p:nvGrpSpPr>
      <p:grpSpPr>
        <a:xfrm>
          <a:off x="0" y="0"/>
          <a:ext cx="0" cy="0"/>
          <a:chOff x="0" y="0"/>
          <a:chExt cx="0" cy="0"/>
        </a:xfrm>
      </p:grpSpPr>
      <p:sp>
        <p:nvSpPr>
          <p:cNvPr id="461" name="Google Shape;461;p3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62" name="Google Shape;462;p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131379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6"/>
        <p:cNvGrpSpPr/>
        <p:nvPr/>
      </p:nvGrpSpPr>
      <p:grpSpPr>
        <a:xfrm>
          <a:off x="0" y="0"/>
          <a:ext cx="0" cy="0"/>
          <a:chOff x="0" y="0"/>
          <a:chExt cx="0" cy="0"/>
        </a:xfrm>
      </p:grpSpPr>
      <p:sp>
        <p:nvSpPr>
          <p:cNvPr id="467" name="Google Shape;467;p3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68" name="Google Shape;468;p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847167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4"/>
        <p:cNvGrpSpPr/>
        <p:nvPr/>
      </p:nvGrpSpPr>
      <p:grpSpPr>
        <a:xfrm>
          <a:off x="0" y="0"/>
          <a:ext cx="0" cy="0"/>
          <a:chOff x="0" y="0"/>
          <a:chExt cx="0" cy="0"/>
        </a:xfrm>
      </p:grpSpPr>
      <p:sp>
        <p:nvSpPr>
          <p:cNvPr id="475" name="Google Shape;475;p3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76" name="Google Shape;476;p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182539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0"/>
        <p:cNvGrpSpPr/>
        <p:nvPr/>
      </p:nvGrpSpPr>
      <p:grpSpPr>
        <a:xfrm>
          <a:off x="0" y="0"/>
          <a:ext cx="0" cy="0"/>
          <a:chOff x="0" y="0"/>
          <a:chExt cx="0" cy="0"/>
        </a:xfrm>
      </p:grpSpPr>
      <p:sp>
        <p:nvSpPr>
          <p:cNvPr id="481" name="Google Shape;481;p3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82" name="Google Shape;482;p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27311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9"/>
        <p:cNvGrpSpPr/>
        <p:nvPr/>
      </p:nvGrpSpPr>
      <p:grpSpPr>
        <a:xfrm>
          <a:off x="0" y="0"/>
          <a:ext cx="0" cy="0"/>
          <a:chOff x="0" y="0"/>
          <a:chExt cx="0" cy="0"/>
        </a:xfrm>
      </p:grpSpPr>
      <p:sp>
        <p:nvSpPr>
          <p:cNvPr id="490" name="Google Shape;490;p4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91" name="Google Shape;491;p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920892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5"/>
        <p:cNvGrpSpPr/>
        <p:nvPr/>
      </p:nvGrpSpPr>
      <p:grpSpPr>
        <a:xfrm>
          <a:off x="0" y="0"/>
          <a:ext cx="0" cy="0"/>
          <a:chOff x="0" y="0"/>
          <a:chExt cx="0" cy="0"/>
        </a:xfrm>
      </p:grpSpPr>
      <p:sp>
        <p:nvSpPr>
          <p:cNvPr id="496" name="Google Shape;496;p4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97" name="Google Shape;497;p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021439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9489D1E-DAF4-4BFE-98CA-606C363BE3DB}" type="datetimeFigureOut">
              <a:rPr lang="en-US" smtClean="0"/>
              <a:t>1/16/2019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03BB2F-9480-48CC-8CC4-8CB6DEBC32BF}" type="slidenum">
              <a:rPr lang="en-US" smtClean="0"/>
              <a:t>‹#›</a:t>
            </a:fld>
            <a:endParaRPr lang="en-US"/>
          </a:p>
        </p:txBody>
      </p:sp>
    </p:spTree>
    <p:extLst>
      <p:ext uri="{BB962C8B-B14F-4D97-AF65-F5344CB8AC3E}">
        <p14:creationId xmlns:p14="http://schemas.microsoft.com/office/powerpoint/2010/main" val="34938015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9489D1E-DAF4-4BFE-98CA-606C363BE3DB}" type="datetimeFigureOut">
              <a:rPr lang="en-US" smtClean="0"/>
              <a:t>1/16/2019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03BB2F-9480-48CC-8CC4-8CB6DEBC32BF}" type="slidenum">
              <a:rPr lang="en-US" smtClean="0"/>
              <a:t>‹#›</a:t>
            </a:fld>
            <a:endParaRPr lang="en-US"/>
          </a:p>
        </p:txBody>
      </p:sp>
    </p:spTree>
    <p:extLst>
      <p:ext uri="{BB962C8B-B14F-4D97-AF65-F5344CB8AC3E}">
        <p14:creationId xmlns:p14="http://schemas.microsoft.com/office/powerpoint/2010/main" val="21482392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9489D1E-DAF4-4BFE-98CA-606C363BE3DB}" type="datetimeFigureOut">
              <a:rPr lang="en-US" smtClean="0"/>
              <a:t>1/16/2019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03BB2F-9480-48CC-8CC4-8CB6DEBC32BF}" type="slidenum">
              <a:rPr lang="en-US" smtClean="0"/>
              <a:t>‹#›</a:t>
            </a:fld>
            <a:endParaRPr lang="en-US"/>
          </a:p>
        </p:txBody>
      </p:sp>
    </p:spTree>
    <p:extLst>
      <p:ext uri="{BB962C8B-B14F-4D97-AF65-F5344CB8AC3E}">
        <p14:creationId xmlns:p14="http://schemas.microsoft.com/office/powerpoint/2010/main" val="22907617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49489D1E-DAF4-4BFE-98CA-606C363BE3DB}" type="datetimeFigureOut">
              <a:rPr lang="en-US" smtClean="0"/>
              <a:t>1/16/2019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03BB2F-9480-48CC-8CC4-8CB6DEBC32BF}" type="slidenum">
              <a:rPr lang="en-US" smtClean="0"/>
              <a:t>‹#›</a:t>
            </a:fld>
            <a:endParaRPr lang="en-US"/>
          </a:p>
        </p:txBody>
      </p:sp>
    </p:spTree>
    <p:extLst>
      <p:ext uri="{BB962C8B-B14F-4D97-AF65-F5344CB8AC3E}">
        <p14:creationId xmlns:p14="http://schemas.microsoft.com/office/powerpoint/2010/main" val="421309496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9489D1E-DAF4-4BFE-98CA-606C363BE3DB}" type="datetimeFigureOut">
              <a:rPr lang="en-US" smtClean="0"/>
              <a:t>1/16/2019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03BB2F-9480-48CC-8CC4-8CB6DEBC32BF}" type="slidenum">
              <a:rPr lang="en-US" smtClean="0"/>
              <a:t>‹#›</a:t>
            </a:fld>
            <a:endParaRPr lang="en-US"/>
          </a:p>
        </p:txBody>
      </p:sp>
    </p:spTree>
    <p:extLst>
      <p:ext uri="{BB962C8B-B14F-4D97-AF65-F5344CB8AC3E}">
        <p14:creationId xmlns:p14="http://schemas.microsoft.com/office/powerpoint/2010/main" val="184480023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9489D1E-DAF4-4BFE-98CA-606C363BE3DB}" type="datetimeFigureOut">
              <a:rPr lang="en-US" smtClean="0"/>
              <a:t>1/16/2019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03BB2F-9480-48CC-8CC4-8CB6DEBC32BF}" type="slidenum">
              <a:rPr lang="en-US" smtClean="0"/>
              <a:t>‹#›</a:t>
            </a:fld>
            <a:endParaRPr lang="en-US"/>
          </a:p>
        </p:txBody>
      </p:sp>
    </p:spTree>
    <p:extLst>
      <p:ext uri="{BB962C8B-B14F-4D97-AF65-F5344CB8AC3E}">
        <p14:creationId xmlns:p14="http://schemas.microsoft.com/office/powerpoint/2010/main" val="267957939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49489D1E-DAF4-4BFE-98CA-606C363BE3DB}" type="datetimeFigureOut">
              <a:rPr lang="en-US" smtClean="0"/>
              <a:t>1/16/2019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703BB2F-9480-48CC-8CC4-8CB6DEBC32BF}" type="slidenum">
              <a:rPr lang="en-US" smtClean="0"/>
              <a:t>‹#›</a:t>
            </a:fld>
            <a:endParaRPr lang="en-US"/>
          </a:p>
        </p:txBody>
      </p:sp>
    </p:spTree>
    <p:extLst>
      <p:ext uri="{BB962C8B-B14F-4D97-AF65-F5344CB8AC3E}">
        <p14:creationId xmlns:p14="http://schemas.microsoft.com/office/powerpoint/2010/main" val="46270870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49489D1E-DAF4-4BFE-98CA-606C363BE3DB}" type="datetimeFigureOut">
              <a:rPr lang="en-US" smtClean="0"/>
              <a:t>1/16/2019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703BB2F-9480-48CC-8CC4-8CB6DEBC32BF}" type="slidenum">
              <a:rPr lang="en-US" smtClean="0"/>
              <a:t>‹#›</a:t>
            </a:fld>
            <a:endParaRPr lang="en-US"/>
          </a:p>
        </p:txBody>
      </p:sp>
    </p:spTree>
    <p:extLst>
      <p:ext uri="{BB962C8B-B14F-4D97-AF65-F5344CB8AC3E}">
        <p14:creationId xmlns:p14="http://schemas.microsoft.com/office/powerpoint/2010/main" val="331658926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49489D1E-DAF4-4BFE-98CA-606C363BE3DB}" type="datetimeFigureOut">
              <a:rPr lang="en-US" smtClean="0"/>
              <a:t>1/16/2019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703BB2F-9480-48CC-8CC4-8CB6DEBC32BF}" type="slidenum">
              <a:rPr lang="en-US" smtClean="0"/>
              <a:t>‹#›</a:t>
            </a:fld>
            <a:endParaRPr lang="en-US"/>
          </a:p>
        </p:txBody>
      </p:sp>
    </p:spTree>
    <p:extLst>
      <p:ext uri="{BB962C8B-B14F-4D97-AF65-F5344CB8AC3E}">
        <p14:creationId xmlns:p14="http://schemas.microsoft.com/office/powerpoint/2010/main" val="290730483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9489D1E-DAF4-4BFE-98CA-606C363BE3DB}" type="datetimeFigureOut">
              <a:rPr lang="en-US" smtClean="0"/>
              <a:t>1/16/2019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703BB2F-9480-48CC-8CC4-8CB6DEBC32BF}" type="slidenum">
              <a:rPr lang="en-US" smtClean="0"/>
              <a:t>‹#›</a:t>
            </a:fld>
            <a:endParaRPr lang="en-US"/>
          </a:p>
        </p:txBody>
      </p:sp>
    </p:spTree>
    <p:extLst>
      <p:ext uri="{BB962C8B-B14F-4D97-AF65-F5344CB8AC3E}">
        <p14:creationId xmlns:p14="http://schemas.microsoft.com/office/powerpoint/2010/main" val="309862288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smtClean="0"/>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9489D1E-DAF4-4BFE-98CA-606C363BE3DB}" type="datetimeFigureOut">
              <a:rPr lang="en-US" smtClean="0"/>
              <a:t>1/16/2019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703BB2F-9480-48CC-8CC4-8CB6DEBC32BF}" type="slidenum">
              <a:rPr lang="en-US" smtClean="0"/>
              <a:t>‹#›</a:t>
            </a:fld>
            <a:endParaRPr lang="en-US"/>
          </a:p>
        </p:txBody>
      </p:sp>
    </p:spTree>
    <p:extLst>
      <p:ext uri="{BB962C8B-B14F-4D97-AF65-F5344CB8AC3E}">
        <p14:creationId xmlns:p14="http://schemas.microsoft.com/office/powerpoint/2010/main" val="30386758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9489D1E-DAF4-4BFE-98CA-606C363BE3DB}" type="datetimeFigureOut">
              <a:rPr lang="en-US" smtClean="0"/>
              <a:t>1/16/2019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03BB2F-9480-48CC-8CC4-8CB6DEBC32BF}" type="slidenum">
              <a:rPr lang="en-US" smtClean="0"/>
              <a:t>‹#›</a:t>
            </a:fld>
            <a:endParaRPr lang="en-US"/>
          </a:p>
        </p:txBody>
      </p:sp>
    </p:spTree>
    <p:extLst>
      <p:ext uri="{BB962C8B-B14F-4D97-AF65-F5344CB8AC3E}">
        <p14:creationId xmlns:p14="http://schemas.microsoft.com/office/powerpoint/2010/main" val="212154654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9489D1E-DAF4-4BFE-98CA-606C363BE3DB}" type="datetimeFigureOut">
              <a:rPr lang="en-US" smtClean="0"/>
              <a:t>1/16/2019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703BB2F-9480-48CC-8CC4-8CB6DEBC32BF}" type="slidenum">
              <a:rPr lang="en-US" smtClean="0"/>
              <a:t>‹#›</a:t>
            </a:fld>
            <a:endParaRPr lang="en-US"/>
          </a:p>
        </p:txBody>
      </p:sp>
    </p:spTree>
    <p:extLst>
      <p:ext uri="{BB962C8B-B14F-4D97-AF65-F5344CB8AC3E}">
        <p14:creationId xmlns:p14="http://schemas.microsoft.com/office/powerpoint/2010/main" val="87976303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9489D1E-DAF4-4BFE-98CA-606C363BE3DB}" type="datetimeFigureOut">
              <a:rPr lang="en-US" smtClean="0"/>
              <a:t>1/16/2019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03BB2F-9480-48CC-8CC4-8CB6DEBC32BF}" type="slidenum">
              <a:rPr lang="en-US" smtClean="0"/>
              <a:t>‹#›</a:t>
            </a:fld>
            <a:endParaRPr lang="en-US"/>
          </a:p>
        </p:txBody>
      </p:sp>
    </p:spTree>
    <p:extLst>
      <p:ext uri="{BB962C8B-B14F-4D97-AF65-F5344CB8AC3E}">
        <p14:creationId xmlns:p14="http://schemas.microsoft.com/office/powerpoint/2010/main" val="158009295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9489D1E-DAF4-4BFE-98CA-606C363BE3DB}" type="datetimeFigureOut">
              <a:rPr lang="en-US" smtClean="0"/>
              <a:t>1/16/2019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03BB2F-9480-48CC-8CC4-8CB6DEBC32BF}" type="slidenum">
              <a:rPr lang="en-US" smtClean="0"/>
              <a:t>‹#›</a:t>
            </a:fld>
            <a:endParaRPr lang="en-US"/>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375915857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9489D1E-DAF4-4BFE-98CA-606C363BE3DB}" type="datetimeFigureOut">
              <a:rPr lang="en-US" smtClean="0"/>
              <a:t>1/16/2019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03BB2F-9480-48CC-8CC4-8CB6DEBC32BF}" type="slidenum">
              <a:rPr lang="en-US" smtClean="0"/>
              <a:t>‹#›</a:t>
            </a:fld>
            <a:endParaRPr lang="en-US"/>
          </a:p>
        </p:txBody>
      </p:sp>
    </p:spTree>
    <p:extLst>
      <p:ext uri="{BB962C8B-B14F-4D97-AF65-F5344CB8AC3E}">
        <p14:creationId xmlns:p14="http://schemas.microsoft.com/office/powerpoint/2010/main" val="117020919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9489D1E-DAF4-4BFE-98CA-606C363BE3DB}" type="datetimeFigureOut">
              <a:rPr lang="en-US" smtClean="0"/>
              <a:t>1/16/2019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03BB2F-9480-48CC-8CC4-8CB6DEBC32BF}" type="slidenum">
              <a:rPr lang="en-US" smtClean="0"/>
              <a:t>‹#›</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291503297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9489D1E-DAF4-4BFE-98CA-606C363BE3DB}" type="datetimeFigureOut">
              <a:rPr lang="en-US" smtClean="0"/>
              <a:t>1/16/2019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03BB2F-9480-48CC-8CC4-8CB6DEBC32BF}" type="slidenum">
              <a:rPr lang="en-US" smtClean="0"/>
              <a:t>‹#›</a:t>
            </a:fld>
            <a:endParaRPr lang="en-US"/>
          </a:p>
        </p:txBody>
      </p:sp>
    </p:spTree>
    <p:extLst>
      <p:ext uri="{BB962C8B-B14F-4D97-AF65-F5344CB8AC3E}">
        <p14:creationId xmlns:p14="http://schemas.microsoft.com/office/powerpoint/2010/main" val="178167479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9489D1E-DAF4-4BFE-98CA-606C363BE3DB}" type="datetimeFigureOut">
              <a:rPr lang="en-US" smtClean="0"/>
              <a:t>1/16/2019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03BB2F-9480-48CC-8CC4-8CB6DEBC32BF}" type="slidenum">
              <a:rPr lang="en-US" smtClean="0"/>
              <a:t>‹#›</a:t>
            </a:fld>
            <a:endParaRPr lang="en-US"/>
          </a:p>
        </p:txBody>
      </p:sp>
    </p:spTree>
    <p:extLst>
      <p:ext uri="{BB962C8B-B14F-4D97-AF65-F5344CB8AC3E}">
        <p14:creationId xmlns:p14="http://schemas.microsoft.com/office/powerpoint/2010/main" val="286832904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9489D1E-DAF4-4BFE-98CA-606C363BE3DB}" type="datetimeFigureOut">
              <a:rPr lang="en-US" smtClean="0"/>
              <a:t>1/16/2019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03BB2F-9480-48CC-8CC4-8CB6DEBC32BF}" type="slidenum">
              <a:rPr lang="en-US" smtClean="0"/>
              <a:t>‹#›</a:t>
            </a:fld>
            <a:endParaRPr lang="en-US"/>
          </a:p>
        </p:txBody>
      </p:sp>
    </p:spTree>
    <p:extLst>
      <p:ext uri="{BB962C8B-B14F-4D97-AF65-F5344CB8AC3E}">
        <p14:creationId xmlns:p14="http://schemas.microsoft.com/office/powerpoint/2010/main" val="42078713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9489D1E-DAF4-4BFE-98CA-606C363BE3DB}" type="datetimeFigureOut">
              <a:rPr lang="en-US" smtClean="0"/>
              <a:t>1/16/2019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03BB2F-9480-48CC-8CC4-8CB6DEBC32BF}" type="slidenum">
              <a:rPr lang="en-US" smtClean="0"/>
              <a:t>‹#›</a:t>
            </a:fld>
            <a:endParaRPr lang="en-US"/>
          </a:p>
        </p:txBody>
      </p:sp>
    </p:spTree>
    <p:extLst>
      <p:ext uri="{BB962C8B-B14F-4D97-AF65-F5344CB8AC3E}">
        <p14:creationId xmlns:p14="http://schemas.microsoft.com/office/powerpoint/2010/main" val="20195181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9489D1E-DAF4-4BFE-98CA-606C363BE3DB}" type="datetimeFigureOut">
              <a:rPr lang="en-US" smtClean="0"/>
              <a:t>1/16/2019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703BB2F-9480-48CC-8CC4-8CB6DEBC32BF}" type="slidenum">
              <a:rPr lang="en-US" smtClean="0"/>
              <a:t>‹#›</a:t>
            </a:fld>
            <a:endParaRPr lang="en-US"/>
          </a:p>
        </p:txBody>
      </p:sp>
    </p:spTree>
    <p:extLst>
      <p:ext uri="{BB962C8B-B14F-4D97-AF65-F5344CB8AC3E}">
        <p14:creationId xmlns:p14="http://schemas.microsoft.com/office/powerpoint/2010/main" val="2795135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9489D1E-DAF4-4BFE-98CA-606C363BE3DB}" type="datetimeFigureOut">
              <a:rPr lang="en-US" smtClean="0"/>
              <a:t>1/16/2019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703BB2F-9480-48CC-8CC4-8CB6DEBC32BF}" type="slidenum">
              <a:rPr lang="en-US" smtClean="0"/>
              <a:t>‹#›</a:t>
            </a:fld>
            <a:endParaRPr lang="en-US"/>
          </a:p>
        </p:txBody>
      </p:sp>
    </p:spTree>
    <p:extLst>
      <p:ext uri="{BB962C8B-B14F-4D97-AF65-F5344CB8AC3E}">
        <p14:creationId xmlns:p14="http://schemas.microsoft.com/office/powerpoint/2010/main" val="1471341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9489D1E-DAF4-4BFE-98CA-606C363BE3DB}" type="datetimeFigureOut">
              <a:rPr lang="en-US" smtClean="0"/>
              <a:t>1/16/2019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703BB2F-9480-48CC-8CC4-8CB6DEBC32BF}" type="slidenum">
              <a:rPr lang="en-US" smtClean="0"/>
              <a:t>‹#›</a:t>
            </a:fld>
            <a:endParaRPr lang="en-US"/>
          </a:p>
        </p:txBody>
      </p:sp>
    </p:spTree>
    <p:extLst>
      <p:ext uri="{BB962C8B-B14F-4D97-AF65-F5344CB8AC3E}">
        <p14:creationId xmlns:p14="http://schemas.microsoft.com/office/powerpoint/2010/main" val="33277720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9489D1E-DAF4-4BFE-98CA-606C363BE3DB}" type="datetimeFigureOut">
              <a:rPr lang="en-US" smtClean="0"/>
              <a:t>1/16/2019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703BB2F-9480-48CC-8CC4-8CB6DEBC32BF}" type="slidenum">
              <a:rPr lang="en-US" smtClean="0"/>
              <a:t>‹#›</a:t>
            </a:fld>
            <a:endParaRPr lang="en-US"/>
          </a:p>
        </p:txBody>
      </p:sp>
    </p:spTree>
    <p:extLst>
      <p:ext uri="{BB962C8B-B14F-4D97-AF65-F5344CB8AC3E}">
        <p14:creationId xmlns:p14="http://schemas.microsoft.com/office/powerpoint/2010/main" val="23188471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9489D1E-DAF4-4BFE-98CA-606C363BE3DB}" type="datetimeFigureOut">
              <a:rPr lang="en-US" smtClean="0"/>
              <a:t>1/16/2019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703BB2F-9480-48CC-8CC4-8CB6DEBC32BF}" type="slidenum">
              <a:rPr lang="en-US" smtClean="0"/>
              <a:t>‹#›</a:t>
            </a:fld>
            <a:endParaRPr lang="en-US"/>
          </a:p>
        </p:txBody>
      </p:sp>
    </p:spTree>
    <p:extLst>
      <p:ext uri="{BB962C8B-B14F-4D97-AF65-F5344CB8AC3E}">
        <p14:creationId xmlns:p14="http://schemas.microsoft.com/office/powerpoint/2010/main" val="6488096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9489D1E-DAF4-4BFE-98CA-606C363BE3DB}" type="datetimeFigureOut">
              <a:rPr lang="en-US" smtClean="0"/>
              <a:t>1/16/2019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703BB2F-9480-48CC-8CC4-8CB6DEBC32BF}" type="slidenum">
              <a:rPr lang="en-US" smtClean="0"/>
              <a:t>‹#›</a:t>
            </a:fld>
            <a:endParaRPr lang="en-US"/>
          </a:p>
        </p:txBody>
      </p:sp>
    </p:spTree>
    <p:extLst>
      <p:ext uri="{BB962C8B-B14F-4D97-AF65-F5344CB8AC3E}">
        <p14:creationId xmlns:p14="http://schemas.microsoft.com/office/powerpoint/2010/main" val="10832022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theme" Target="../theme/theme2.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9489D1E-DAF4-4BFE-98CA-606C363BE3DB}" type="datetimeFigureOut">
              <a:rPr lang="en-US" smtClean="0"/>
              <a:t>1/16/2019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703BB2F-9480-48CC-8CC4-8CB6DEBC32BF}" type="slidenum">
              <a:rPr lang="en-US" smtClean="0"/>
              <a:t>‹#›</a:t>
            </a:fld>
            <a:endParaRPr lang="en-US"/>
          </a:p>
        </p:txBody>
      </p:sp>
    </p:spTree>
    <p:extLst>
      <p:ext uri="{BB962C8B-B14F-4D97-AF65-F5344CB8AC3E}">
        <p14:creationId xmlns:p14="http://schemas.microsoft.com/office/powerpoint/2010/main" val="250996558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49489D1E-DAF4-4BFE-98CA-606C363BE3DB}" type="datetimeFigureOut">
              <a:rPr lang="en-US" smtClean="0"/>
              <a:t>1/16/2019</a:t>
            </a:fld>
            <a:endParaRPr lang="en-US"/>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4703BB2F-9480-48CC-8CC4-8CB6DEBC32BF}" type="slidenum">
              <a:rPr lang="en-US" smtClean="0"/>
              <a:t>‹#›</a:t>
            </a:fld>
            <a:endParaRPr lang="en-US"/>
          </a:p>
        </p:txBody>
      </p:sp>
    </p:spTree>
    <p:extLst>
      <p:ext uri="{BB962C8B-B14F-4D97-AF65-F5344CB8AC3E}">
        <p14:creationId xmlns:p14="http://schemas.microsoft.com/office/powerpoint/2010/main" val="322190765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hyperlink" Target="http://www.google.com/url?sa=i&amp;rct=j&amp;q=&amp;esrc=s&amp;source=images&amp;cd=&amp;cad=rja&amp;uact=8&amp;ved=0ahUKEwj3upfBl_TPAhXM5yYKHZ4IAzoQjRwIBw&amp;url=http://hobbyfarmwisdom.com/american-lamancha-goats-for-sale/&amp;psig=AFQjCNGniz33GmPD_EKiwox52vmFC1mpbw&amp;ust=1477423766985317" TargetMode="External"/><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image" Target="../media/image13.jpg"/></Relationships>
</file>

<file path=ppt/slides/_rels/slide11.xml.rels><?xml version="1.0" encoding="UTF-8" standalone="yes"?>
<Relationships xmlns="http://schemas.openxmlformats.org/package/2006/relationships"><Relationship Id="rId3" Type="http://schemas.openxmlformats.org/officeDocument/2006/relationships/hyperlink" Target="https://www.google.com/url?sa=i&amp;rct=j&amp;q=&amp;esrc=s&amp;source=images&amp;cd=&amp;cad=rja&amp;uact=8&amp;ved=0ahUKEwiQnYeYl_TPAhWBKCYKHexsCk4QjRwIBw&amp;url=https://www.studyblue.com/notes/note/n/caprine-goat-breeds/deck/8031024&amp;psig=AFQjCNGniz33GmPD_EKiwox52vmFC1mpbw&amp;ust=1477423766985317" TargetMode="External"/><Relationship Id="rId2" Type="http://schemas.openxmlformats.org/officeDocument/2006/relationships/notesSlide" Target="../notesSlides/notesSlide11.xml"/><Relationship Id="rId1" Type="http://schemas.openxmlformats.org/officeDocument/2006/relationships/slideLayout" Target="../slideLayouts/slideLayout13.xml"/><Relationship Id="rId6" Type="http://schemas.openxmlformats.org/officeDocument/2006/relationships/image" Target="../media/image15.jpg"/><Relationship Id="rId5" Type="http://schemas.openxmlformats.org/officeDocument/2006/relationships/hyperlink" Target="https://www.google.com/url?sa=i&amp;rct=j&amp;q=&amp;esrc=s&amp;source=images&amp;cd=&amp;cad=rja&amp;uact=8&amp;ved=0ahUKEwjByeiul_TPAhVHOyYKHU0HBPMQjRwIBw&amp;url=https://en.wikipedia.org/wiki/American_Lamancha_goat&amp;psig=AFQjCNGniz33GmPD_EKiwox52vmFC1mpbw&amp;ust=1477423766985317" TargetMode="External"/><Relationship Id="rId4" Type="http://schemas.openxmlformats.org/officeDocument/2006/relationships/image" Target="../media/image14.jpg"/></Relationships>
</file>

<file path=ppt/slides/_rels/slide12.xml.rels><?xml version="1.0" encoding="UTF-8" standalone="yes"?>
<Relationships xmlns="http://schemas.openxmlformats.org/package/2006/relationships"><Relationship Id="rId3" Type="http://schemas.openxmlformats.org/officeDocument/2006/relationships/hyperlink" Target="http://www.google.com/url?sa=i&amp;rct=j&amp;q=&amp;esrc=s&amp;source=images&amp;cd=&amp;cad=rja&amp;uact=8&amp;ved=0ahUKEwjBj5rfj_TPAhUCLyYKHX8ECVMQjRwIBw&amp;url=http://www.gallopingwindsranch.com/GWRgoats.html&amp;psig=AFQjCNFmHS8qAKb2UvHmqoLow7B5VAttJQ&amp;ust=1477421878025377" TargetMode="External"/><Relationship Id="rId2" Type="http://schemas.openxmlformats.org/officeDocument/2006/relationships/notesSlide" Target="../notesSlides/notesSlide12.xml"/><Relationship Id="rId1" Type="http://schemas.openxmlformats.org/officeDocument/2006/relationships/slideLayout" Target="../slideLayouts/slideLayout12.xml"/><Relationship Id="rId4" Type="http://schemas.openxmlformats.org/officeDocument/2006/relationships/image" Target="../media/image16.jpg"/></Relationships>
</file>

<file path=ppt/slides/_rels/slide13.xml.rels><?xml version="1.0" encoding="UTF-8" standalone="yes"?>
<Relationships xmlns="http://schemas.openxmlformats.org/package/2006/relationships"><Relationship Id="rId3" Type="http://schemas.openxmlformats.org/officeDocument/2006/relationships/hyperlink" Target="https://www.google.com/url?sa=i&amp;rct=j&amp;q=&amp;esrc=s&amp;source=images&amp;cd=&amp;cad=rja&amp;uact=8&amp;ved=0ahUKEwj9vIXUkPTPAhXE4CYKHeaVAJkQjRwIBw&amp;url=https://www.pinterest.com/pin/113645590570048298/&amp;psig=AFQjCNFmHS8qAKb2UvHmqoLow7B5VAttJQ&amp;ust=1477421878025377" TargetMode="External"/><Relationship Id="rId2" Type="http://schemas.openxmlformats.org/officeDocument/2006/relationships/notesSlide" Target="../notesSlides/notesSlide13.xml"/><Relationship Id="rId1" Type="http://schemas.openxmlformats.org/officeDocument/2006/relationships/slideLayout" Target="../slideLayouts/slideLayout13.xml"/><Relationship Id="rId6" Type="http://schemas.openxmlformats.org/officeDocument/2006/relationships/image" Target="../media/image18.jpg"/><Relationship Id="rId5" Type="http://schemas.openxmlformats.org/officeDocument/2006/relationships/hyperlink" Target="http://www.google.com/url?sa=i&amp;rct=j&amp;q=&amp;esrc=s&amp;source=images&amp;cd=&amp;cad=rja&amp;uact=8&amp;ved=0ahUKEwjc79HhkPTPAhWKSiYKHWDnAHIQjRwIBw&amp;url=http://kumbayafarm.weebly.com/nubian-goats.html&amp;psig=AFQjCNFmHS8qAKb2UvHmqoLow7B5VAttJQ&amp;ust=1477421878025377" TargetMode="External"/><Relationship Id="rId4" Type="http://schemas.openxmlformats.org/officeDocument/2006/relationships/image" Target="../media/image17.jpg"/></Relationships>
</file>

<file path=ppt/slides/_rels/slide14.xml.rels><?xml version="1.0" encoding="UTF-8" standalone="yes"?>
<Relationships xmlns="http://schemas.openxmlformats.org/package/2006/relationships"><Relationship Id="rId3" Type="http://schemas.openxmlformats.org/officeDocument/2006/relationships/hyperlink" Target="http://www.google.com/url?sa=i&amp;rct=j&amp;q=&amp;esrc=s&amp;source=images&amp;cd=&amp;cad=rja&amp;uact=8&amp;ved=0ahUKEwiEx8CJmPTPAhXTZiYKHSUzD0UQjRwIBw&amp;url=http://www.agromaripa.com.br/goats/?lang%3Den&amp;psig=AFQjCNHMCk7cy12zS29iQgJQec6zWj4KLQ&amp;ust=1477424156780243" TargetMode="External"/><Relationship Id="rId2" Type="http://schemas.openxmlformats.org/officeDocument/2006/relationships/notesSlide" Target="../notesSlides/notesSlide14.xml"/><Relationship Id="rId1" Type="http://schemas.openxmlformats.org/officeDocument/2006/relationships/slideLayout" Target="../slideLayouts/slideLayout12.xml"/><Relationship Id="rId4" Type="http://schemas.openxmlformats.org/officeDocument/2006/relationships/image" Target="../media/image19.jpg"/></Relationships>
</file>

<file path=ppt/slides/_rels/slide15.xml.rels><?xml version="1.0" encoding="UTF-8" standalone="yes"?>
<Relationships xmlns="http://schemas.openxmlformats.org/package/2006/relationships"><Relationship Id="rId3" Type="http://schemas.openxmlformats.org/officeDocument/2006/relationships/hyperlink" Target="https://www.google.com/url?sa=i&amp;rct=j&amp;q=&amp;esrc=s&amp;source=images&amp;cd=&amp;cad=rja&amp;uact=8&amp;ved=0ahUKEwiE8Z-DmPTPAhXMRSYKHcudA-4QjRwIBw&amp;url=https://www.pinterest.com/nagybalazs007/saanen-goat/&amp;psig=AFQjCNHMCk7cy12zS29iQgJQec6zWj4KLQ&amp;ust=1477424156780243" TargetMode="External"/><Relationship Id="rId2" Type="http://schemas.openxmlformats.org/officeDocument/2006/relationships/notesSlide" Target="../notesSlides/notesSlide15.xml"/><Relationship Id="rId1" Type="http://schemas.openxmlformats.org/officeDocument/2006/relationships/slideLayout" Target="../slideLayouts/slideLayout13.xml"/><Relationship Id="rId6" Type="http://schemas.openxmlformats.org/officeDocument/2006/relationships/image" Target="../media/image21.jpg"/><Relationship Id="rId5" Type="http://schemas.openxmlformats.org/officeDocument/2006/relationships/hyperlink" Target="http://www.google.com/url?sa=i&amp;rct=j&amp;q=&amp;esrc=s&amp;source=images&amp;cd=&amp;cad=rja&amp;uact=8&amp;ved=0ahUKEwi1yr2hmPTPAhUFMyYKHSjUDOoQjRwIBw&amp;url=http://www.agromaripa.com.br/goats/?lang%3Den&amp;psig=AFQjCNHMCk7cy12zS29iQgJQec6zWj4KLQ&amp;ust=1477424156780243" TargetMode="External"/><Relationship Id="rId4" Type="http://schemas.openxmlformats.org/officeDocument/2006/relationships/image" Target="../media/image20.jpg"/></Relationships>
</file>

<file path=ppt/slides/_rels/slide16.xml.rels><?xml version="1.0" encoding="UTF-8" standalone="yes"?>
<Relationships xmlns="http://schemas.openxmlformats.org/package/2006/relationships"><Relationship Id="rId3" Type="http://schemas.openxmlformats.org/officeDocument/2006/relationships/hyperlink" Target="http://www.google.com/url?sa=i&amp;rct=j&amp;q=&amp;esrc=s&amp;source=images&amp;cd=&amp;cad=rja&amp;uact=8&amp;ved=0ahUKEwjViabCmfTPAhXTySYKHYSKBMIQjRwIBw&amp;url=http://kritterkountry.weebly.com/toggenburg-does.html&amp;bvm=bv.136593572,d.eWE&amp;psig=AFQjCNEy9nlB840yHotRPzw3dMvmuKmUpg&amp;ust=1477424476995053" TargetMode="External"/><Relationship Id="rId2" Type="http://schemas.openxmlformats.org/officeDocument/2006/relationships/notesSlide" Target="../notesSlides/notesSlide16.xml"/><Relationship Id="rId1" Type="http://schemas.openxmlformats.org/officeDocument/2006/relationships/slideLayout" Target="../slideLayouts/slideLayout12.xml"/><Relationship Id="rId4" Type="http://schemas.openxmlformats.org/officeDocument/2006/relationships/image" Target="../media/image22.jpg"/></Relationships>
</file>

<file path=ppt/slides/_rels/slide17.xml.rels><?xml version="1.0" encoding="UTF-8" standalone="yes"?>
<Relationships xmlns="http://schemas.openxmlformats.org/package/2006/relationships"><Relationship Id="rId8" Type="http://schemas.openxmlformats.org/officeDocument/2006/relationships/image" Target="../media/image25.jpg"/><Relationship Id="rId3" Type="http://schemas.openxmlformats.org/officeDocument/2006/relationships/hyperlink" Target="https://www.google.com/url?sa=i&amp;rct=j&amp;q=&amp;esrc=s&amp;source=images&amp;cd=&amp;cad=rja&amp;uact=8&amp;ved=0ahUKEwit87abmfTPAhWM4SYKHSMJBZEQjRwIBw&amp;url=https://en.wikipedia.org/wiki/Toggenburg_goat&amp;bvm=bv.136593572,d.eWE&amp;psig=AFQjCNEy9nlB840yHotRPzw3dMvmuKmUpg&amp;ust=1477424476995053" TargetMode="External"/><Relationship Id="rId7" Type="http://schemas.openxmlformats.org/officeDocument/2006/relationships/hyperlink" Target="http://www.google.com/url?sa=i&amp;rct=j&amp;q=&amp;esrc=s&amp;source=images&amp;cd=&amp;cad=rja&amp;uact=8&amp;ved=0ahUKEwi4kqSEmvTPAhXC5yYKHc7lD2UQjRwIBw&amp;url=http://askafarmer.tumblr.com/post/119002988758/daily-ag-fact-51415&amp;bvm=bv.136593572,d.eWE&amp;psig=AFQjCNEy9nlB840yHotRPzw3dMvmuKmUpg&amp;ust=1477424476995053" TargetMode="External"/><Relationship Id="rId2" Type="http://schemas.openxmlformats.org/officeDocument/2006/relationships/notesSlide" Target="../notesSlides/notesSlide17.xml"/><Relationship Id="rId1" Type="http://schemas.openxmlformats.org/officeDocument/2006/relationships/slideLayout" Target="../slideLayouts/slideLayout13.xml"/><Relationship Id="rId6" Type="http://schemas.openxmlformats.org/officeDocument/2006/relationships/image" Target="../media/image24.jpg"/><Relationship Id="rId5" Type="http://schemas.openxmlformats.org/officeDocument/2006/relationships/hyperlink" Target="http://www.google.com/url?sa=i&amp;rct=j&amp;q=&amp;esrc=s&amp;source=images&amp;cd=&amp;cad=rja&amp;uact=8&amp;ved=0ahUKEwib99SwmfTPAhXIQiYKHZaUAfAQjRwIBw&amp;url=http://www.karakahlfarm.com/goats.html&amp;bvm=bv.136593572,d.eWE&amp;psig=AFQjCNEy9nlB840yHotRPzw3dMvmuKmUpg&amp;ust=1477424476995053" TargetMode="External"/><Relationship Id="rId4" Type="http://schemas.openxmlformats.org/officeDocument/2006/relationships/image" Target="../media/image23.jpg"/></Relationships>
</file>

<file path=ppt/slides/_rels/slide18.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9.xml"/><Relationship Id="rId1" Type="http://schemas.openxmlformats.org/officeDocument/2006/relationships/slideLayout" Target="../slideLayouts/slideLayout13.xml"/><Relationship Id="rId4" Type="http://schemas.openxmlformats.org/officeDocument/2006/relationships/image" Target="../media/image28.jp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0.xml"/><Relationship Id="rId1" Type="http://schemas.openxmlformats.org/officeDocument/2006/relationships/slideLayout" Target="../slideLayouts/slideLayout13.xml"/><Relationship Id="rId4" Type="http://schemas.openxmlformats.org/officeDocument/2006/relationships/image" Target="../media/image30.jpg"/></Relationships>
</file>

<file path=ppt/slides/_rels/slide21.xml.rels><?xml version="1.0" encoding="UTF-8" standalone="yes"?>
<Relationships xmlns="http://schemas.openxmlformats.org/package/2006/relationships"><Relationship Id="rId3" Type="http://schemas.openxmlformats.org/officeDocument/2006/relationships/hyperlink" Target="https://www.google.com/url?sa=i&amp;rct=j&amp;q=&amp;esrc=s&amp;source=images&amp;cd=&amp;cad=rja&amp;uact=8&amp;ved=0ahUKEwjFk96invTPAhXBOSYKHRCFAkIQjRwIBw&amp;url=https://milligansganderhillfarm.wordpress.com/2013/06/06/merino-sheep/&amp;psig=AFQjCNF_UXJ0lHVFZSgkVxP_Y9xPoyYq6g&amp;ust=1477425822678030" TargetMode="External"/><Relationship Id="rId2" Type="http://schemas.openxmlformats.org/officeDocument/2006/relationships/notesSlide" Target="../notesSlides/notesSlide21.xml"/><Relationship Id="rId1" Type="http://schemas.openxmlformats.org/officeDocument/2006/relationships/slideLayout" Target="../slideLayouts/slideLayout12.xml"/><Relationship Id="rId4" Type="http://schemas.openxmlformats.org/officeDocument/2006/relationships/image" Target="../media/image31.jpg"/></Relationships>
</file>

<file path=ppt/slides/_rels/slide22.xml.rels><?xml version="1.0" encoding="UTF-8" standalone="yes"?>
<Relationships xmlns="http://schemas.openxmlformats.org/package/2006/relationships"><Relationship Id="rId3" Type="http://schemas.openxmlformats.org/officeDocument/2006/relationships/hyperlink" Target="https://www.google.com/url?sa=i&amp;rct=j&amp;q=&amp;esrc=s&amp;source=images&amp;cd=&amp;cad=rja&amp;uact=8&amp;ved=0ahUKEwjZyMK9nvTPAhWBfCYKHWgpAWoQjRwIBw&amp;url=https://uk.pinterest.com/kreacionesdeval/merino/&amp;psig=AFQjCNF_UXJ0lHVFZSgkVxP_Y9xPoyYq6g&amp;ust=1477425822678030" TargetMode="External"/><Relationship Id="rId2" Type="http://schemas.openxmlformats.org/officeDocument/2006/relationships/notesSlide" Target="../notesSlides/notesSlide22.xml"/><Relationship Id="rId1" Type="http://schemas.openxmlformats.org/officeDocument/2006/relationships/slideLayout" Target="../slideLayouts/slideLayout13.xml"/><Relationship Id="rId6" Type="http://schemas.openxmlformats.org/officeDocument/2006/relationships/image" Target="../media/image33.jpg"/><Relationship Id="rId5" Type="http://schemas.openxmlformats.org/officeDocument/2006/relationships/hyperlink" Target="http://www.google.com/url?sa=i&amp;rct=j&amp;q=&amp;esrc=s&amp;source=images&amp;cd=&amp;cad=rja&amp;uact=8&amp;ved=0ahUKEwjyiKTEnvTPAhXEQSYKHTPHBocQjRwIBw&amp;url=http://www.keyword-suggestions.com/bWVyaW5vICBzaGVlcA/&amp;psig=AFQjCNF_UXJ0lHVFZSgkVxP_Y9xPoyYq6g&amp;ust=1477425822678030" TargetMode="External"/><Relationship Id="rId4" Type="http://schemas.openxmlformats.org/officeDocument/2006/relationships/image" Target="../media/image32.jpg"/></Relationships>
</file>

<file path=ppt/slides/_rels/slide23.xml.rels><?xml version="1.0" encoding="UTF-8" standalone="yes"?>
<Relationships xmlns="http://schemas.openxmlformats.org/package/2006/relationships"><Relationship Id="rId3" Type="http://schemas.openxmlformats.org/officeDocument/2006/relationships/hyperlink" Target="http://www.google.com/url?sa=i&amp;rct=j&amp;q=&amp;esrc=s&amp;source=images&amp;cd=&amp;cad=rja&amp;uact=8&amp;ved=0ahUKEwjv7MiGn_TPAhXHTSYKHbeWAFAQjRwIBw&amp;url=http://wildrosefarm.blogspot.com/2012/07/sorting-sheep.html&amp;bvm=bv.136593572,d.eWE&amp;psig=AFQjCNGiiRDZT-6vif7xXrUjDaE4BMtNwg&amp;ust=1477425969449130" TargetMode="External"/><Relationship Id="rId2" Type="http://schemas.openxmlformats.org/officeDocument/2006/relationships/notesSlide" Target="../notesSlides/notesSlide23.xml"/><Relationship Id="rId1" Type="http://schemas.openxmlformats.org/officeDocument/2006/relationships/slideLayout" Target="../slideLayouts/slideLayout12.xml"/><Relationship Id="rId4" Type="http://schemas.openxmlformats.org/officeDocument/2006/relationships/image" Target="../media/image34.jpg"/></Relationships>
</file>

<file path=ppt/slides/_rels/slide24.xml.rels><?xml version="1.0" encoding="UTF-8" standalone="yes"?>
<Relationships xmlns="http://schemas.openxmlformats.org/package/2006/relationships"><Relationship Id="rId3" Type="http://schemas.openxmlformats.org/officeDocument/2006/relationships/hyperlink" Target="http://www.google.com/url?sa=i&amp;rct=j&amp;q=&amp;esrc=s&amp;source=images&amp;cd=&amp;cad=rja&amp;uact=8&amp;ved=0ahUKEwjY4Zebn_TPAhVBQyYKHRUUAh4QjRwIBw&amp;url=http://www.keyword-suggestions.com/cmFtYm91aWxsZXQgc2hlZXA/&amp;bvm=bv.136593572,d.eWE&amp;psig=AFQjCNGiiRDZT-6vif7xXrUjDaE4BMtNwg&amp;ust=1477425969449130" TargetMode="External"/><Relationship Id="rId2" Type="http://schemas.openxmlformats.org/officeDocument/2006/relationships/notesSlide" Target="../notesSlides/notesSlide24.xml"/><Relationship Id="rId1" Type="http://schemas.openxmlformats.org/officeDocument/2006/relationships/slideLayout" Target="../slideLayouts/slideLayout13.xml"/><Relationship Id="rId5" Type="http://schemas.openxmlformats.org/officeDocument/2006/relationships/image" Target="../media/image36.jpg"/><Relationship Id="rId4" Type="http://schemas.openxmlformats.org/officeDocument/2006/relationships/image" Target="../media/image35.jpg"/></Relationships>
</file>

<file path=ppt/slides/_rels/slide25.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25.xml"/><Relationship Id="rId1" Type="http://schemas.openxmlformats.org/officeDocument/2006/relationships/slideLayout" Target="../slideLayouts/slideLayout13.xml"/><Relationship Id="rId6" Type="http://schemas.openxmlformats.org/officeDocument/2006/relationships/image" Target="../media/image40.jpg"/><Relationship Id="rId5" Type="http://schemas.openxmlformats.org/officeDocument/2006/relationships/image" Target="../media/image39.jpg"/><Relationship Id="rId4" Type="http://schemas.openxmlformats.org/officeDocument/2006/relationships/image" Target="../media/image38.jpg"/></Relationships>
</file>

<file path=ppt/slides/_rels/slide26.xml.rels><?xml version="1.0" encoding="UTF-8" standalone="yes"?>
<Relationships xmlns="http://schemas.openxmlformats.org/package/2006/relationships"><Relationship Id="rId3" Type="http://schemas.openxmlformats.org/officeDocument/2006/relationships/hyperlink" Target="https://www.google.com/url?sa=i&amp;rct=j&amp;q=&amp;esrc=s&amp;source=images&amp;cd=&amp;cad=rja&amp;uact=8&amp;ved=0ahUKEwiTxo-cm_TPAhWG1CYKHZBOD5EQjRwIBw&amp;url=https://amchase.wordpress.com/about/past-winners/&amp;bvm=bv.136593572,d.eWE&amp;psig=AFQjCNFqdISJFYEQeyPk0e6cTjB8uSCm-g&amp;ust=1477425003994158" TargetMode="External"/><Relationship Id="rId2" Type="http://schemas.openxmlformats.org/officeDocument/2006/relationships/notesSlide" Target="../notesSlides/notesSlide26.xml"/><Relationship Id="rId1" Type="http://schemas.openxmlformats.org/officeDocument/2006/relationships/slideLayout" Target="../slideLayouts/slideLayout12.xml"/><Relationship Id="rId4" Type="http://schemas.openxmlformats.org/officeDocument/2006/relationships/image" Target="../media/image41.jpg"/></Relationships>
</file>

<file path=ppt/slides/_rels/slide27.xml.rels><?xml version="1.0" encoding="UTF-8" standalone="yes"?>
<Relationships xmlns="http://schemas.openxmlformats.org/package/2006/relationships"><Relationship Id="rId3" Type="http://schemas.openxmlformats.org/officeDocument/2006/relationships/hyperlink" Target="https://www.google.com/url?sa=i&amp;rct=j&amp;q=&amp;esrc=s&amp;source=images&amp;cd=&amp;cad=rja&amp;uact=8&amp;ved=0ahUKEwicuNvemvTPAhWCRSYKHWiADTAQjRwIBw&amp;url=https://en.wikipedia.org/wiki/Columbia_sheep&amp;psig=AFQjCNGXAdllfxaZxSX05iT-IZfnlQupbA&amp;ust=1477424846250728" TargetMode="External"/><Relationship Id="rId2" Type="http://schemas.openxmlformats.org/officeDocument/2006/relationships/notesSlide" Target="../notesSlides/notesSlide27.xml"/><Relationship Id="rId1" Type="http://schemas.openxmlformats.org/officeDocument/2006/relationships/slideLayout" Target="../slideLayouts/slideLayout13.xml"/><Relationship Id="rId5" Type="http://schemas.openxmlformats.org/officeDocument/2006/relationships/image" Target="../media/image43.png"/><Relationship Id="rId4" Type="http://schemas.openxmlformats.org/officeDocument/2006/relationships/image" Target="../media/image42.jpg"/></Relationships>
</file>

<file path=ppt/slides/_rels/slide28.xml.rels><?xml version="1.0" encoding="UTF-8" standalone="yes"?>
<Relationships xmlns="http://schemas.openxmlformats.org/package/2006/relationships"><Relationship Id="rId3" Type="http://schemas.openxmlformats.org/officeDocument/2006/relationships/hyperlink" Target="http://www.google.com/url?sa=i&amp;rct=j&amp;q=&amp;esrc=s&amp;source=images&amp;cd=&amp;cad=rja&amp;uact=8&amp;ved=0ahUKEwij6Zz6m_TPAhXC0iYKHf08D5IQjRwIBw&amp;url=http://www.escofarms.com/dorper-ewes.htm&amp;psig=AFQjCNG55AHxFt70dmXPq3OtJYFDzrGJZg&amp;ust=1477425115410818" TargetMode="External"/><Relationship Id="rId2" Type="http://schemas.openxmlformats.org/officeDocument/2006/relationships/notesSlide" Target="../notesSlides/notesSlide28.xml"/><Relationship Id="rId1" Type="http://schemas.openxmlformats.org/officeDocument/2006/relationships/slideLayout" Target="../slideLayouts/slideLayout12.xml"/><Relationship Id="rId4" Type="http://schemas.openxmlformats.org/officeDocument/2006/relationships/image" Target="../media/image44.png"/></Relationships>
</file>

<file path=ppt/slides/_rels/slide29.xml.rels><?xml version="1.0" encoding="UTF-8" standalone="yes"?>
<Relationships xmlns="http://schemas.openxmlformats.org/package/2006/relationships"><Relationship Id="rId3" Type="http://schemas.openxmlformats.org/officeDocument/2006/relationships/hyperlink" Target="http://www.google.com/url?sa=i&amp;rct=j&amp;q=&amp;esrc=s&amp;source=images&amp;cd=&amp;cad=rja&amp;uact=8&amp;ved=0ahUKEwjEh5Xom_TPAhWBUCYKHXpAC7EQjRwIBw&amp;url=http://knowledgebase.lookseek.com/Dorper-Sheep.html&amp;psig=AFQjCNG55AHxFt70dmXPq3OtJYFDzrGJZg&amp;ust=1477425115410818" TargetMode="External"/><Relationship Id="rId2" Type="http://schemas.openxmlformats.org/officeDocument/2006/relationships/notesSlide" Target="../notesSlides/notesSlide29.xml"/><Relationship Id="rId1" Type="http://schemas.openxmlformats.org/officeDocument/2006/relationships/slideLayout" Target="../slideLayouts/slideLayout13.xml"/><Relationship Id="rId6" Type="http://schemas.openxmlformats.org/officeDocument/2006/relationships/image" Target="../media/image46.jpg"/><Relationship Id="rId5" Type="http://schemas.openxmlformats.org/officeDocument/2006/relationships/hyperlink" Target="https://www.google.com/url?sa=i&amp;rct=j&amp;q=&amp;esrc=s&amp;source=images&amp;cd=&amp;cad=rja&amp;uact=8&amp;ved=0ahUKEwiT7trvm_TPAhVGOiYKHbZVC_oQjRwIBw&amp;url=https://en.wikipedia.org/wiki/Dorper&amp;psig=AFQjCNG55AHxFt70dmXPq3OtJYFDzrGJZg&amp;ust=1477425115410818" TargetMode="External"/><Relationship Id="rId4" Type="http://schemas.openxmlformats.org/officeDocument/2006/relationships/image" Target="../media/image45.jp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hyperlink" Target="http://www.google.com/url?sa=i&amp;rct=j&amp;q=&amp;esrc=s&amp;source=images&amp;cd=&amp;cad=rja&amp;uact=8&amp;ved=0ahUKEwj98eq9nPTPAhXMSCYKHfZ5A0UQjRwIBw&amp;url=http://www.gortleighpolldorsets.co.uk/&amp;bvm=bv.136593572,d.eWE&amp;psig=AFQjCNH8mrzJyH_i0LM4Ca7IIDkiai94-A&amp;ust=1477425311589091" TargetMode="External"/><Relationship Id="rId2" Type="http://schemas.openxmlformats.org/officeDocument/2006/relationships/notesSlide" Target="../notesSlides/notesSlide30.xml"/><Relationship Id="rId1" Type="http://schemas.openxmlformats.org/officeDocument/2006/relationships/slideLayout" Target="../slideLayouts/slideLayout12.xml"/><Relationship Id="rId4" Type="http://schemas.openxmlformats.org/officeDocument/2006/relationships/image" Target="../media/image47.jpg"/></Relationships>
</file>

<file path=ppt/slides/_rels/slide31.xml.rels><?xml version="1.0" encoding="UTF-8" standalone="yes"?>
<Relationships xmlns="http://schemas.openxmlformats.org/package/2006/relationships"><Relationship Id="rId3" Type="http://schemas.openxmlformats.org/officeDocument/2006/relationships/hyperlink" Target="http://www.google.com/url?sa=i&amp;rct=j&amp;q=&amp;esrc=s&amp;source=images&amp;cd=&amp;cad=rja&amp;uact=8&amp;ved=0ahUKEwietdCrnPTPAhVHVyYKHckEDNEQjRwIBw&amp;url=http://theselfsufficientliving.com/breeds-of-woolmeat-and-dairy-sheep/&amp;bvm=bv.136593572,d.eWE&amp;psig=AFQjCNH8mrzJyH_i0LM4Ca7IIDkiai94-A&amp;ust=1477425311589091" TargetMode="External"/><Relationship Id="rId2" Type="http://schemas.openxmlformats.org/officeDocument/2006/relationships/notesSlide" Target="../notesSlides/notesSlide31.xml"/><Relationship Id="rId1" Type="http://schemas.openxmlformats.org/officeDocument/2006/relationships/slideLayout" Target="../slideLayouts/slideLayout13.xml"/><Relationship Id="rId6" Type="http://schemas.openxmlformats.org/officeDocument/2006/relationships/image" Target="../media/image49.jpg"/><Relationship Id="rId5" Type="http://schemas.openxmlformats.org/officeDocument/2006/relationships/hyperlink" Target="http://www.google.com/url?sa=i&amp;rct=j&amp;q=&amp;esrc=s&amp;source=images&amp;cd=&amp;cad=rja&amp;uact=8&amp;ved=0ahUKEwiNyLy4nPTPAhUB5iYKHesYBC0QjRwIBw&amp;url=http://www.lukyns.co.uk/&amp;bvm=bv.136593572,d.eWE&amp;psig=AFQjCNH8mrzJyH_i0LM4Ca7IIDkiai94-A&amp;ust=1477425311589091" TargetMode="External"/><Relationship Id="rId4" Type="http://schemas.openxmlformats.org/officeDocument/2006/relationships/image" Target="../media/image48.jpg"/></Relationships>
</file>

<file path=ppt/slides/_rels/slide32.xml.rels><?xml version="1.0" encoding="UTF-8" standalone="yes"?>
<Relationships xmlns="http://schemas.openxmlformats.org/package/2006/relationships"><Relationship Id="rId3" Type="http://schemas.openxmlformats.org/officeDocument/2006/relationships/hyperlink" Target="http://www.google.com/url?sa=i&amp;rct=j&amp;q=&amp;esrc=s&amp;source=images&amp;cd=&amp;cad=rja&amp;uact=8&amp;ved=0ahUKEwiIutzqnfTPAhWGOSYKHVZRCmEQjRwIBw&amp;url=http://caskeypinelawnfarms.com/recentshowresults.html&amp;bvm=bv.136593572,d.eWE&amp;psig=AFQjCNE1ZB7j421OPGSxpVuMjeK0UZq9KA&amp;ust=1477425399258116" TargetMode="External"/><Relationship Id="rId2" Type="http://schemas.openxmlformats.org/officeDocument/2006/relationships/notesSlide" Target="../notesSlides/notesSlide32.xml"/><Relationship Id="rId1" Type="http://schemas.openxmlformats.org/officeDocument/2006/relationships/slideLayout" Target="../slideLayouts/slideLayout12.xml"/><Relationship Id="rId4" Type="http://schemas.openxmlformats.org/officeDocument/2006/relationships/image" Target="../media/image50.jpg"/></Relationships>
</file>

<file path=ppt/slides/_rels/slide33.xml.rels><?xml version="1.0" encoding="UTF-8" standalone="yes"?>
<Relationships xmlns="http://schemas.openxmlformats.org/package/2006/relationships"><Relationship Id="rId3" Type="http://schemas.openxmlformats.org/officeDocument/2006/relationships/hyperlink" Target="http://www.google.com/url?sa=i&amp;rct=j&amp;q=&amp;esrc=s&amp;source=images&amp;cd=&amp;cad=rja&amp;uact=8&amp;ved=0ahUKEwi__OLdnfTPAhWF4iYKHRA5DR0QjRwIBw&amp;url=http://caskeypinelawnfarms.com/recentshowresults.html&amp;bvm=bv.136593572,d.eWE&amp;psig=AFQjCNE1ZB7j421OPGSxpVuMjeK0UZq9KA&amp;ust=1477425399258116" TargetMode="External"/><Relationship Id="rId2" Type="http://schemas.openxmlformats.org/officeDocument/2006/relationships/notesSlide" Target="../notesSlides/notesSlide33.xml"/><Relationship Id="rId1" Type="http://schemas.openxmlformats.org/officeDocument/2006/relationships/slideLayout" Target="../slideLayouts/slideLayout13.xml"/><Relationship Id="rId6" Type="http://schemas.openxmlformats.org/officeDocument/2006/relationships/image" Target="../media/image52.jpg"/><Relationship Id="rId5" Type="http://schemas.openxmlformats.org/officeDocument/2006/relationships/hyperlink" Target="https://www.google.com/url?sa=i&amp;rct=j&amp;q=&amp;esrc=s&amp;source=images&amp;cd=&amp;cad=rja&amp;uact=8&amp;ved=0ahUKEwisgK33nfTPAhUGRyYKHR4sCqEQjRwIBw&amp;url=https://www.pinterest.com/naum0411/sheep/&amp;bvm=bv.136593572,d.eWE&amp;psig=AFQjCNE1ZB7j421OPGSxpVuMjeK0UZq9KA&amp;ust=1477425399258116" TargetMode="External"/><Relationship Id="rId4" Type="http://schemas.openxmlformats.org/officeDocument/2006/relationships/image" Target="../media/image51.jpg"/></Relationships>
</file>

<file path=ppt/slides/_rels/slide34.xml.rels><?xml version="1.0" encoding="UTF-8" standalone="yes"?>
<Relationships xmlns="http://schemas.openxmlformats.org/package/2006/relationships"><Relationship Id="rId3" Type="http://schemas.openxmlformats.org/officeDocument/2006/relationships/hyperlink" Target="https://www.google.com/url?sa=i&amp;rct=j&amp;q=&amp;esrc=s&amp;source=images&amp;cd=&amp;cad=rja&amp;uact=8&amp;ved=0ahUKEwjKkfvFn_TPAhXCWCYKHd_QDDAQjRwIBw&amp;url=https://www.pinterest.com/pin/329396160221909074/&amp;psig=AFQjCNHqmT04F0PziFxnMqTlPoKT63hcBA&amp;ust=1477426143035477" TargetMode="External"/><Relationship Id="rId2" Type="http://schemas.openxmlformats.org/officeDocument/2006/relationships/notesSlide" Target="../notesSlides/notesSlide34.xml"/><Relationship Id="rId1" Type="http://schemas.openxmlformats.org/officeDocument/2006/relationships/slideLayout" Target="../slideLayouts/slideLayout12.xml"/><Relationship Id="rId4" Type="http://schemas.openxmlformats.org/officeDocument/2006/relationships/image" Target="../media/image53.jpg"/></Relationships>
</file>

<file path=ppt/slides/_rels/slide35.xml.rels><?xml version="1.0" encoding="UTF-8" standalone="yes"?>
<Relationships xmlns="http://schemas.openxmlformats.org/package/2006/relationships"><Relationship Id="rId3" Type="http://schemas.openxmlformats.org/officeDocument/2006/relationships/hyperlink" Target="https://www.google.com/url?sa=i&amp;rct=j&amp;q=&amp;esrc=s&amp;source=images&amp;cd=&amp;cad=rja&amp;uact=8&amp;ved=0ahUKEwj8rc3on_TPAhVFPCYKHVnvCycQjRwIBw&amp;url=https://bearcreekfelting.com/blog/needlefeltingnews/needle-felting-with-southdown-wool.html/&amp;psig=AFQjCNHqmT04F0PziFxnMqTlPoKT63hcBA&amp;ust=1477426143035477" TargetMode="External"/><Relationship Id="rId2" Type="http://schemas.openxmlformats.org/officeDocument/2006/relationships/notesSlide" Target="../notesSlides/notesSlide35.xml"/><Relationship Id="rId1" Type="http://schemas.openxmlformats.org/officeDocument/2006/relationships/slideLayout" Target="../slideLayouts/slideLayout13.xml"/><Relationship Id="rId6" Type="http://schemas.openxmlformats.org/officeDocument/2006/relationships/image" Target="../media/image55.jpg"/><Relationship Id="rId5" Type="http://schemas.openxmlformats.org/officeDocument/2006/relationships/hyperlink" Target="http://www.google.com/url?sa=i&amp;rct=j&amp;q=&amp;esrc=s&amp;source=images&amp;cd=&amp;cad=rja&amp;uact=8&amp;ved=0ahUKEwin7rD5n_TPAhXGYyYKHdHYAMUQjRwIBw&amp;url=http://www.keyword-suggestions.com/c291dGhkb3duIGNoYW1waW9uIGJyZWVk/&amp;psig=AFQjCNHqmT04F0PziFxnMqTlPoKT63hcBA&amp;ust=1477426143035477" TargetMode="External"/><Relationship Id="rId4" Type="http://schemas.openxmlformats.org/officeDocument/2006/relationships/image" Target="../media/image54.jpg"/></Relationships>
</file>

<file path=ppt/slides/_rels/slide36.xml.rels><?xml version="1.0" encoding="UTF-8" standalone="yes"?>
<Relationships xmlns="http://schemas.openxmlformats.org/package/2006/relationships"><Relationship Id="rId3" Type="http://schemas.openxmlformats.org/officeDocument/2006/relationships/hyperlink" Target="https://www.google.com/url?sa=i&amp;rct=j&amp;q=&amp;esrc=s&amp;source=images&amp;cd=&amp;cad=rja&amp;uact=8&amp;ved=0ahUKEwjT0raxoPTPAhUHWCYKHbyoBs8QjRwIBw&amp;url=https://en.wikipedia.org/wiki/Suffolk_sheep&amp;bvm=bv.136593572,d.eWE&amp;psig=AFQjCNEJSETBrNbqIbohj_r5Pa4O-2nzdA&amp;ust=1477426401563657" TargetMode="External"/><Relationship Id="rId2" Type="http://schemas.openxmlformats.org/officeDocument/2006/relationships/notesSlide" Target="../notesSlides/notesSlide36.xml"/><Relationship Id="rId1" Type="http://schemas.openxmlformats.org/officeDocument/2006/relationships/slideLayout" Target="../slideLayouts/slideLayout12.xml"/><Relationship Id="rId4" Type="http://schemas.openxmlformats.org/officeDocument/2006/relationships/image" Target="../media/image56.jpg"/></Relationships>
</file>

<file path=ppt/slides/_rels/slide37.xml.rels><?xml version="1.0" encoding="UTF-8" standalone="yes"?>
<Relationships xmlns="http://schemas.openxmlformats.org/package/2006/relationships"><Relationship Id="rId3" Type="http://schemas.openxmlformats.org/officeDocument/2006/relationships/hyperlink" Target="http://www.google.com/url?sa=i&amp;rct=j&amp;q=&amp;esrc=s&amp;source=images&amp;cd=&amp;cad=rja&amp;uact=8&amp;ved=0ahUKEwj5j5KXoPTPAhVE4yYKHfTPAygQjRwIBw&amp;url=http://www.raisingsheep.net/suffolk.html&amp;psig=AFQjCNFBL_sYAGBtgDbZtNmJOyBDsm-eEA&amp;ust=1477426333273352" TargetMode="External"/><Relationship Id="rId2" Type="http://schemas.openxmlformats.org/officeDocument/2006/relationships/notesSlide" Target="../notesSlides/notesSlide37.xml"/><Relationship Id="rId1" Type="http://schemas.openxmlformats.org/officeDocument/2006/relationships/slideLayout" Target="../slideLayouts/slideLayout13.xml"/><Relationship Id="rId6" Type="http://schemas.openxmlformats.org/officeDocument/2006/relationships/image" Target="../media/image58.jpg"/><Relationship Id="rId5" Type="http://schemas.openxmlformats.org/officeDocument/2006/relationships/hyperlink" Target="https://www.google.com/url?sa=i&amp;rct=j&amp;q=&amp;esrc=s&amp;source=images&amp;cd=&amp;cad=rja&amp;uact=8&amp;ved=0ahUKEwj7u4KjoPTPAhXEJiYKHRPsCXwQjRwIBw&amp;url=https://www.britannica.com/animal/Suffolk-breed-of-sheep&amp;psig=AFQjCNFBL_sYAGBtgDbZtNmJOyBDsm-eEA&amp;ust=1477426333273352" TargetMode="External"/><Relationship Id="rId4" Type="http://schemas.openxmlformats.org/officeDocument/2006/relationships/image" Target="../media/image57.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hyperlink" Target="http://www.google.com/url?sa=i&amp;rct=j&amp;q=&amp;esrc=s&amp;source=images&amp;cd=&amp;cad=rja&amp;uact=8&amp;ved=0ahUKEwjg2tWGj_TPAhVB5SYKHYjjBXIQjRwIBw&amp;url=http://www.thegoatspot.net/goat-breeds/alpine.html&amp;psig=AFQjCNE2EIMcIYttFVeF0eVSDWQYt0VDgg&amp;ust=1477421548605798" TargetMode="External"/><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3.jpg"/></Relationships>
</file>

<file path=ppt/slides/_rels/slide5.xml.rels><?xml version="1.0" encoding="UTF-8" standalone="yes"?>
<Relationships xmlns="http://schemas.openxmlformats.org/package/2006/relationships"><Relationship Id="rId3" Type="http://schemas.openxmlformats.org/officeDocument/2006/relationships/hyperlink" Target="http://thegoatguide.com/breeds-of-goats/a/alpine-goat/" TargetMode="External"/><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image" Target="../media/image5.jpg"/><Relationship Id="rId5" Type="http://schemas.openxmlformats.org/officeDocument/2006/relationships/hyperlink" Target="https://www.google.com/url?sa=i&amp;rct=j&amp;q=&amp;esrc=s&amp;source=images&amp;cd=&amp;cad=rja&amp;uact=8&amp;ved=0ahUKEwju-a2cj_TPAhWK5SYKHQgoDQkQjRwIBw&amp;url=https://www.pinterest.com/pin/347973508680454646/&amp;psig=AFQjCNE2EIMcIYttFVeF0eVSDWQYt0VDgg&amp;ust=1477421548605798" TargetMode="External"/><Relationship Id="rId4" Type="http://schemas.openxmlformats.org/officeDocument/2006/relationships/image" Target="../media/image4.jpg"/></Relationships>
</file>

<file path=ppt/slides/_rels/slide6.xml.rels><?xml version="1.0" encoding="UTF-8" standalone="yes"?>
<Relationships xmlns="http://schemas.openxmlformats.org/package/2006/relationships"><Relationship Id="rId3" Type="http://schemas.openxmlformats.org/officeDocument/2006/relationships/hyperlink" Target="http://www.google.com/url?sa=i&amp;rct=j&amp;q=&amp;esrc=s&amp;source=images&amp;cd=&amp;cad=rja&amp;uact=8&amp;ved=0ahUKEwjGr4ymkfTPAhWMLSYKHTaqCFwQjRwIBw&amp;url=http://www.oldengine.org/members/pitts/macgregorhollow/Index.htm&amp;psig=AFQjCNFD9b7J2dEYS7vkLEb15Ge-ikGxkg&amp;ust=1477422344206001" TargetMode="External"/><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6.jpg"/></Relationships>
</file>

<file path=ppt/slides/_rels/slide7.xml.rels><?xml version="1.0" encoding="UTF-8" standalone="yes"?>
<Relationships xmlns="http://schemas.openxmlformats.org/package/2006/relationships"><Relationship Id="rId8" Type="http://schemas.openxmlformats.org/officeDocument/2006/relationships/image" Target="../media/image9.gif"/><Relationship Id="rId3" Type="http://schemas.openxmlformats.org/officeDocument/2006/relationships/hyperlink" Target="https://www.google.com/url?sa=i&amp;rct=j&amp;q=&amp;esrc=s&amp;source=images&amp;cd=&amp;cad=rja&amp;uact=8&amp;ved=0ahUKEwiYy670lPTPAhXHWSYKHX0fCJ0QjRwIBw&amp;url=https://www.britannica.com/animal/Angora-goat&amp;psig=AFQjCNFD9b7J2dEYS7vkLEb15Ge-ikGxkg&amp;ust=1477422344206001" TargetMode="External"/><Relationship Id="rId7" Type="http://schemas.openxmlformats.org/officeDocument/2006/relationships/hyperlink" Target="https://www.google.com/url?sa=i&amp;rct=j&amp;q=&amp;esrc=s&amp;source=images&amp;cd=&amp;cad=rja&amp;uact=8&amp;ved=0ahUKEwicuNqslfTPAhVC6CYKHSKyDQYQjRwIBw&amp;url=https://www.countingflowers.co.uk/about-countingflowers/natural-fibres/1/mohair&amp;bvm=bv.136593572,d.eWE&amp;psig=AFQjCNGYw3lYIhR4azit3nvEtWIIuXYLoA&amp;ust=1477423409775345" TargetMode="External"/><Relationship Id="rId2" Type="http://schemas.openxmlformats.org/officeDocument/2006/relationships/notesSlide" Target="../notesSlides/notesSlide7.xml"/><Relationship Id="rId1" Type="http://schemas.openxmlformats.org/officeDocument/2006/relationships/slideLayout" Target="../slideLayouts/slideLayout13.xml"/><Relationship Id="rId6" Type="http://schemas.openxmlformats.org/officeDocument/2006/relationships/image" Target="../media/image8.jpg"/><Relationship Id="rId5" Type="http://schemas.openxmlformats.org/officeDocument/2006/relationships/hyperlink" Target="https://www.google.com/url?sa=i&amp;rct=j&amp;q=&amp;esrc=s&amp;source=images&amp;cd=&amp;cad=rja&amp;uact=8&amp;ved=0ahUKEwiTpPb_lPTPAhVLRSYKHYN3AGsQjRwIBw&amp;url=https://www.pinterest.com/pin/161425967867895531/&amp;psig=AFQjCNFD9b7J2dEYS7vkLEb15Ge-ikGxkg&amp;ust=1477422344206001" TargetMode="External"/><Relationship Id="rId4" Type="http://schemas.openxmlformats.org/officeDocument/2006/relationships/image" Target="../media/image7.jpg"/></Relationships>
</file>

<file path=ppt/slides/_rels/slide8.xml.rels><?xml version="1.0" encoding="UTF-8" standalone="yes"?>
<Relationships xmlns="http://schemas.openxmlformats.org/package/2006/relationships"><Relationship Id="rId3" Type="http://schemas.openxmlformats.org/officeDocument/2006/relationships/hyperlink" Target="http://www.google.com/url?sa=i&amp;rct=j&amp;q=&amp;esrc=s&amp;source=images&amp;cd=&amp;cad=rja&amp;uact=8&amp;ved=0ahUKEwjL6PCplvTPAhWCJiYKHRenA6QQjRwIBw&amp;url=http://www.buckeyeboers.com/&amp;psig=AFQjCNEe4RrROuK7u-OU_HycZxDBSWolvg&amp;ust=1477423650027000" TargetMode="External"/><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image" Target="../media/image10.jpg"/></Relationships>
</file>

<file path=ppt/slides/_rels/slide9.xml.rels><?xml version="1.0" encoding="UTF-8" standalone="yes"?>
<Relationships xmlns="http://schemas.openxmlformats.org/package/2006/relationships"><Relationship Id="rId3" Type="http://schemas.openxmlformats.org/officeDocument/2006/relationships/hyperlink" Target="http://www.google.com/url?sa=i&amp;rct=j&amp;q=&amp;esrc=s&amp;source=images&amp;cd=&amp;cad=rja&amp;uact=8&amp;ved=0ahUKEwi78Y-blvTPAhVFWCYKHczeDbwQjRwIBw&amp;url=http://pcgboergoats.com/bucks.html&amp;psig=AFQjCNEe4RrROuK7u-OU_HycZxDBSWolvg&amp;ust=1477423650027000" TargetMode="External"/><Relationship Id="rId2" Type="http://schemas.openxmlformats.org/officeDocument/2006/relationships/notesSlide" Target="../notesSlides/notesSlide9.xml"/><Relationship Id="rId1" Type="http://schemas.openxmlformats.org/officeDocument/2006/relationships/slideLayout" Target="../slideLayouts/slideLayout13.xml"/><Relationship Id="rId6" Type="http://schemas.openxmlformats.org/officeDocument/2006/relationships/image" Target="../media/image12.jpg"/><Relationship Id="rId5" Type="http://schemas.openxmlformats.org/officeDocument/2006/relationships/hyperlink" Target="http://www.google.com/url?sa=i&amp;rct=j&amp;q=&amp;esrc=s&amp;source=images&amp;cd=&amp;cad=rja&amp;uact=8&amp;ved=0ahUKEwiI7--ilvTPAhVB7SYKHSNNB6wQjRwIBw&amp;url=http://www.tctc.com/~amfuture/Able_Acres_boer_goats_does.html&amp;psig=AFQjCNEe4RrROuK7u-OU_HycZxDBSWolvg&amp;ust=1477423650027000" TargetMode="External"/><Relationship Id="rId4" Type="http://schemas.openxmlformats.org/officeDocument/2006/relationships/image" Target="../media/image11.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33"/>
        <p:cNvGrpSpPr/>
        <p:nvPr/>
      </p:nvGrpSpPr>
      <p:grpSpPr>
        <a:xfrm>
          <a:off x="0" y="0"/>
          <a:ext cx="0" cy="0"/>
          <a:chOff x="0" y="0"/>
          <a:chExt cx="0" cy="0"/>
        </a:xfrm>
      </p:grpSpPr>
      <p:pic>
        <p:nvPicPr>
          <p:cNvPr id="434" name="Google Shape;434;p50" descr="Image result for goat photography"/>
          <p:cNvPicPr preferRelativeResize="0"/>
          <p:nvPr/>
        </p:nvPicPr>
        <p:blipFill rotWithShape="1">
          <a:blip r:embed="rId3">
            <a:alphaModFix/>
          </a:blip>
          <a:srcRect/>
          <a:stretch/>
        </p:blipFill>
        <p:spPr>
          <a:xfrm>
            <a:off x="565286" y="-296333"/>
            <a:ext cx="8941081" cy="7162800"/>
          </a:xfrm>
          <a:prstGeom prst="rect">
            <a:avLst/>
          </a:prstGeom>
          <a:noFill/>
          <a:ln>
            <a:noFill/>
          </a:ln>
        </p:spPr>
      </p:pic>
      <p:grpSp>
        <p:nvGrpSpPr>
          <p:cNvPr id="435" name="Google Shape;435;p50"/>
          <p:cNvGrpSpPr/>
          <p:nvPr/>
        </p:nvGrpSpPr>
        <p:grpSpPr>
          <a:xfrm>
            <a:off x="1515534" y="-8468"/>
            <a:ext cx="9169805" cy="6874935"/>
            <a:chOff x="-8467" y="-8468"/>
            <a:chExt cx="9169805" cy="6874935"/>
          </a:xfrm>
        </p:grpSpPr>
        <p:sp>
          <p:nvSpPr>
            <p:cNvPr id="436" name="Google Shape;436;p50"/>
            <p:cNvSpPr/>
            <p:nvPr/>
          </p:nvSpPr>
          <p:spPr>
            <a:xfrm>
              <a:off x="-8467" y="4013200"/>
              <a:ext cx="457200" cy="2853267"/>
            </a:xfrm>
            <a:custGeom>
              <a:avLst/>
              <a:gdLst/>
              <a:ahLst/>
              <a:cxnLst/>
              <a:rect l="l" t="t" r="r" b="b"/>
              <a:pathLst>
                <a:path w="457200" h="2853267" extrusionOk="0">
                  <a:moveTo>
                    <a:pt x="0" y="0"/>
                  </a:moveTo>
                  <a:lnTo>
                    <a:pt x="457200" y="2853267"/>
                  </a:lnTo>
                  <a:lnTo>
                    <a:pt x="0" y="2844800"/>
                  </a:lnTo>
                  <a:cubicBezTo>
                    <a:pt x="2822" y="1905000"/>
                    <a:pt x="5645" y="965200"/>
                    <a:pt x="0" y="0"/>
                  </a:cubicBezTo>
                  <a:close/>
                </a:path>
              </a:pathLst>
            </a:custGeom>
            <a:solidFill>
              <a:schemeClr val="accent1">
                <a:alpha val="84705"/>
              </a:schemeClr>
            </a:solidFill>
            <a:ln>
              <a:noFill/>
            </a:ln>
          </p:spPr>
          <p:txBody>
            <a:bodyPr spcFirstLastPara="1" wrap="square" lIns="91425" tIns="91425" rIns="91425" bIns="91425" anchor="ctr" anchorCtr="0">
              <a:noAutofit/>
            </a:bodyPr>
            <a:lstStyle/>
            <a:p>
              <a:endParaRPr/>
            </a:p>
          </p:txBody>
        </p:sp>
        <p:cxnSp>
          <p:nvCxnSpPr>
            <p:cNvPr id="437" name="Google Shape;437;p50"/>
            <p:cNvCxnSpPr/>
            <p:nvPr/>
          </p:nvCxnSpPr>
          <p:spPr>
            <a:xfrm rot="10800000" flipH="1">
              <a:off x="5130830" y="4175605"/>
              <a:ext cx="4022475" cy="2682396"/>
            </a:xfrm>
            <a:prstGeom prst="straightConnector1">
              <a:avLst/>
            </a:prstGeom>
            <a:noFill/>
            <a:ln w="9525" cap="flat" cmpd="sng">
              <a:solidFill>
                <a:srgbClr val="D8D8D8"/>
              </a:solidFill>
              <a:prstDash val="solid"/>
              <a:round/>
              <a:headEnd type="none" w="sm" len="sm"/>
              <a:tailEnd type="none" w="sm" len="sm"/>
            </a:ln>
          </p:spPr>
        </p:cxnSp>
        <p:cxnSp>
          <p:nvCxnSpPr>
            <p:cNvPr id="438" name="Google Shape;438;p50"/>
            <p:cNvCxnSpPr/>
            <p:nvPr/>
          </p:nvCxnSpPr>
          <p:spPr>
            <a:xfrm>
              <a:off x="7042707" y="0"/>
              <a:ext cx="1219200" cy="6858000"/>
            </a:xfrm>
            <a:prstGeom prst="straightConnector1">
              <a:avLst/>
            </a:prstGeom>
            <a:noFill/>
            <a:ln w="9525" cap="flat" cmpd="sng">
              <a:solidFill>
                <a:srgbClr val="BFBFBF"/>
              </a:solidFill>
              <a:prstDash val="solid"/>
              <a:round/>
              <a:headEnd type="none" w="sm" len="sm"/>
              <a:tailEnd type="none" w="sm" len="sm"/>
            </a:ln>
          </p:spPr>
        </p:cxnSp>
        <p:sp>
          <p:nvSpPr>
            <p:cNvPr id="439" name="Google Shape;439;p50"/>
            <p:cNvSpPr/>
            <p:nvPr/>
          </p:nvSpPr>
          <p:spPr>
            <a:xfrm>
              <a:off x="6891896" y="1"/>
              <a:ext cx="2269442" cy="6866466"/>
            </a:xfrm>
            <a:custGeom>
              <a:avLst/>
              <a:gdLst/>
              <a:ahLst/>
              <a:cxnLst/>
              <a:rect l="l" t="t" r="r" b="b"/>
              <a:pathLst>
                <a:path w="2269442" h="6866466" extrusionOk="0">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29803"/>
              </a:schemeClr>
            </a:solidFill>
            <a:ln>
              <a:noFill/>
            </a:ln>
          </p:spPr>
          <p:txBody>
            <a:bodyPr spcFirstLastPara="1" wrap="square" lIns="91425" tIns="91425" rIns="91425" bIns="91425" anchor="ctr" anchorCtr="0">
              <a:noAutofit/>
            </a:bodyPr>
            <a:lstStyle/>
            <a:p>
              <a:endParaRPr/>
            </a:p>
          </p:txBody>
        </p:sp>
        <p:sp>
          <p:nvSpPr>
            <p:cNvPr id="440" name="Google Shape;440;p50"/>
            <p:cNvSpPr/>
            <p:nvPr/>
          </p:nvSpPr>
          <p:spPr>
            <a:xfrm>
              <a:off x="7205158" y="-8467"/>
              <a:ext cx="1948147" cy="6866467"/>
            </a:xfrm>
            <a:custGeom>
              <a:avLst/>
              <a:gdLst/>
              <a:ahLst/>
              <a:cxnLst/>
              <a:rect l="l" t="t" r="r" b="b"/>
              <a:pathLst>
                <a:path w="1948147" h="6866467" extrusionOk="0">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p:spPr>
          <p:txBody>
            <a:bodyPr spcFirstLastPara="1" wrap="square" lIns="91425" tIns="91425" rIns="91425" bIns="91425" anchor="ctr" anchorCtr="0">
              <a:noAutofit/>
            </a:bodyPr>
            <a:lstStyle/>
            <a:p>
              <a:endParaRPr/>
            </a:p>
          </p:txBody>
        </p:sp>
        <p:sp>
          <p:nvSpPr>
            <p:cNvPr id="441" name="Google Shape;441;p50"/>
            <p:cNvSpPr/>
            <p:nvPr/>
          </p:nvSpPr>
          <p:spPr>
            <a:xfrm>
              <a:off x="6637896" y="3920066"/>
              <a:ext cx="2513565" cy="2937933"/>
            </a:xfrm>
            <a:custGeom>
              <a:avLst/>
              <a:gdLst/>
              <a:ahLst/>
              <a:cxnLst/>
              <a:rect l="l" t="t" r="r" b="b"/>
              <a:pathLst>
                <a:path w="3259667" h="3810000" extrusionOk="0">
                  <a:moveTo>
                    <a:pt x="0" y="3810000"/>
                  </a:moveTo>
                  <a:lnTo>
                    <a:pt x="3251200" y="0"/>
                  </a:lnTo>
                  <a:cubicBezTo>
                    <a:pt x="3254022" y="1270000"/>
                    <a:pt x="3256845" y="2540000"/>
                    <a:pt x="3259667" y="3810000"/>
                  </a:cubicBezTo>
                  <a:lnTo>
                    <a:pt x="0" y="3810000"/>
                  </a:lnTo>
                  <a:close/>
                </a:path>
              </a:pathLst>
            </a:custGeom>
            <a:solidFill>
              <a:schemeClr val="accent2">
                <a:alpha val="71764"/>
              </a:schemeClr>
            </a:solidFill>
            <a:ln>
              <a:noFill/>
            </a:ln>
          </p:spPr>
          <p:txBody>
            <a:bodyPr spcFirstLastPara="1" wrap="square" lIns="91425" tIns="91425" rIns="91425" bIns="91425" anchor="ctr" anchorCtr="0">
              <a:noAutofit/>
            </a:bodyPr>
            <a:lstStyle/>
            <a:p>
              <a:endParaRPr/>
            </a:p>
          </p:txBody>
        </p:sp>
        <p:sp>
          <p:nvSpPr>
            <p:cNvPr id="442" name="Google Shape;442;p50"/>
            <p:cNvSpPr/>
            <p:nvPr/>
          </p:nvSpPr>
          <p:spPr>
            <a:xfrm>
              <a:off x="7010429" y="-8467"/>
              <a:ext cx="2142876" cy="6866467"/>
            </a:xfrm>
            <a:custGeom>
              <a:avLst/>
              <a:gdLst/>
              <a:ahLst/>
              <a:cxnLst/>
              <a:rect l="l" t="t" r="r" b="b"/>
              <a:pathLst>
                <a:path w="2853267" h="6866467" extrusionOk="0">
                  <a:moveTo>
                    <a:pt x="0" y="0"/>
                  </a:moveTo>
                  <a:lnTo>
                    <a:pt x="2472267" y="6866467"/>
                  </a:lnTo>
                  <a:lnTo>
                    <a:pt x="2853267" y="6858000"/>
                  </a:lnTo>
                  <a:lnTo>
                    <a:pt x="2853267" y="0"/>
                  </a:lnTo>
                  <a:lnTo>
                    <a:pt x="0" y="0"/>
                  </a:lnTo>
                  <a:close/>
                </a:path>
              </a:pathLst>
            </a:custGeom>
            <a:solidFill>
              <a:srgbClr val="554840">
                <a:alpha val="69803"/>
              </a:srgbClr>
            </a:solidFill>
            <a:ln>
              <a:noFill/>
            </a:ln>
          </p:spPr>
        </p:sp>
        <p:sp>
          <p:nvSpPr>
            <p:cNvPr id="443" name="Google Shape;443;p50"/>
            <p:cNvSpPr/>
            <p:nvPr/>
          </p:nvSpPr>
          <p:spPr>
            <a:xfrm>
              <a:off x="8295776" y="-8467"/>
              <a:ext cx="857530" cy="6866467"/>
            </a:xfrm>
            <a:custGeom>
              <a:avLst/>
              <a:gdLst/>
              <a:ahLst/>
              <a:cxnLst/>
              <a:rect l="l" t="t" r="r" b="b"/>
              <a:pathLst>
                <a:path w="1286933" h="6866467" extrusionOk="0">
                  <a:moveTo>
                    <a:pt x="1016000" y="0"/>
                  </a:moveTo>
                  <a:lnTo>
                    <a:pt x="0" y="6866467"/>
                  </a:lnTo>
                  <a:lnTo>
                    <a:pt x="1286933" y="6866467"/>
                  </a:lnTo>
                  <a:cubicBezTo>
                    <a:pt x="1284111" y="4577645"/>
                    <a:pt x="1281288" y="2288822"/>
                    <a:pt x="1278466" y="0"/>
                  </a:cubicBezTo>
                  <a:lnTo>
                    <a:pt x="1016000" y="0"/>
                  </a:lnTo>
                  <a:close/>
                </a:path>
              </a:pathLst>
            </a:custGeom>
            <a:solidFill>
              <a:srgbClr val="FF3334">
                <a:alpha val="69803"/>
              </a:srgbClr>
            </a:solidFill>
            <a:ln>
              <a:noFill/>
            </a:ln>
          </p:spPr>
          <p:txBody>
            <a:bodyPr spcFirstLastPara="1" wrap="square" lIns="91425" tIns="91425" rIns="91425" bIns="91425" anchor="ctr" anchorCtr="0">
              <a:noAutofit/>
            </a:bodyPr>
            <a:lstStyle/>
            <a:p>
              <a:endParaRPr/>
            </a:p>
          </p:txBody>
        </p:sp>
        <p:sp>
          <p:nvSpPr>
            <p:cNvPr id="444" name="Google Shape;444;p50"/>
            <p:cNvSpPr/>
            <p:nvPr/>
          </p:nvSpPr>
          <p:spPr>
            <a:xfrm>
              <a:off x="8077231" y="-8468"/>
              <a:ext cx="1066770" cy="6866467"/>
            </a:xfrm>
            <a:custGeom>
              <a:avLst/>
              <a:gdLst/>
              <a:ahLst/>
              <a:cxnLst/>
              <a:rect l="l" t="t" r="r" b="b"/>
              <a:pathLst>
                <a:path w="1270244" h="6866467" extrusionOk="0">
                  <a:moveTo>
                    <a:pt x="0" y="0"/>
                  </a:moveTo>
                  <a:lnTo>
                    <a:pt x="1117600" y="6866467"/>
                  </a:lnTo>
                  <a:lnTo>
                    <a:pt x="1270000" y="6866467"/>
                  </a:lnTo>
                  <a:cubicBezTo>
                    <a:pt x="1272822" y="4574822"/>
                    <a:pt x="1250245" y="2291645"/>
                    <a:pt x="1253067" y="0"/>
                  </a:cubicBezTo>
                  <a:lnTo>
                    <a:pt x="0" y="0"/>
                  </a:lnTo>
                  <a:close/>
                </a:path>
              </a:pathLst>
            </a:custGeom>
            <a:solidFill>
              <a:schemeClr val="accent1">
                <a:alpha val="64705"/>
              </a:schemeClr>
            </a:solidFill>
            <a:ln>
              <a:noFill/>
            </a:ln>
          </p:spPr>
          <p:txBody>
            <a:bodyPr spcFirstLastPara="1" wrap="square" lIns="91425" tIns="91425" rIns="91425" bIns="91425" anchor="ctr" anchorCtr="0">
              <a:noAutofit/>
            </a:bodyPr>
            <a:lstStyle/>
            <a:p>
              <a:endParaRPr/>
            </a:p>
          </p:txBody>
        </p:sp>
        <p:sp>
          <p:nvSpPr>
            <p:cNvPr id="445" name="Google Shape;445;p50"/>
            <p:cNvSpPr/>
            <p:nvPr/>
          </p:nvSpPr>
          <p:spPr>
            <a:xfrm>
              <a:off x="8060297" y="4893733"/>
              <a:ext cx="1094086" cy="1964267"/>
            </a:xfrm>
            <a:custGeom>
              <a:avLst/>
              <a:gdLst/>
              <a:ahLst/>
              <a:cxnLst/>
              <a:rect l="l" t="t" r="r" b="b"/>
              <a:pathLst>
                <a:path w="1820333" h="3268133" extrusionOk="0">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p:spPr>
          <p:txBody>
            <a:bodyPr spcFirstLastPara="1" wrap="square" lIns="91425" tIns="91425" rIns="91425" bIns="91425" anchor="ctr" anchorCtr="0">
              <a:noAutofit/>
            </a:bodyPr>
            <a:lstStyle/>
            <a:p>
              <a:endParaRPr/>
            </a:p>
          </p:txBody>
        </p:sp>
      </p:grpSp>
      <p:sp>
        <p:nvSpPr>
          <p:cNvPr id="446" name="Google Shape;446;p50"/>
          <p:cNvSpPr txBox="1"/>
          <p:nvPr/>
        </p:nvSpPr>
        <p:spPr>
          <a:xfrm>
            <a:off x="1600200" y="5943601"/>
            <a:ext cx="3657600" cy="810143"/>
          </a:xfrm>
          <a:prstGeom prst="rect">
            <a:avLst/>
          </a:prstGeom>
          <a:gradFill>
            <a:gsLst>
              <a:gs pos="0">
                <a:schemeClr val="accent1"/>
              </a:gs>
              <a:gs pos="56000">
                <a:srgbClr val="560A00">
                  <a:alpha val="60000"/>
                </a:srgbClr>
              </a:gs>
              <a:gs pos="100000">
                <a:srgbClr val="560A00">
                  <a:alpha val="60000"/>
                </a:srgbClr>
              </a:gs>
            </a:gsLst>
            <a:lin ang="13500000" scaled="0"/>
          </a:gradFill>
          <a:ln>
            <a:noFill/>
          </a:ln>
        </p:spPr>
        <p:txBody>
          <a:bodyPr spcFirstLastPara="1" wrap="square" lIns="91425" tIns="45700" rIns="91425" bIns="45700" anchor="t" anchorCtr="0">
            <a:noAutofit/>
          </a:bodyPr>
          <a:lstStyle/>
          <a:p>
            <a:pPr algn="ctr">
              <a:buClr>
                <a:schemeClr val="lt1"/>
              </a:buClr>
              <a:buSzPts val="5000"/>
            </a:pPr>
            <a:r>
              <a:rPr lang="en-US" sz="5000">
                <a:solidFill>
                  <a:schemeClr val="lt1"/>
                </a:solidFill>
                <a:latin typeface="Arial"/>
                <a:ea typeface="Arial"/>
                <a:cs typeface="Arial"/>
                <a:sym typeface="Arial"/>
              </a:rPr>
              <a:t>Goat Breeds</a:t>
            </a:r>
            <a:endParaRPr sz="5000">
              <a:solidFill>
                <a:schemeClr val="lt1"/>
              </a:solidFill>
              <a:latin typeface="Arial"/>
              <a:ea typeface="Arial"/>
              <a:cs typeface="Arial"/>
              <a:sym typeface="Arial"/>
            </a:endParaRPr>
          </a:p>
        </p:txBody>
      </p:sp>
    </p:spTree>
    <p:extLst>
      <p:ext uri="{BB962C8B-B14F-4D97-AF65-F5344CB8AC3E}">
        <p14:creationId xmlns:p14="http://schemas.microsoft.com/office/powerpoint/2010/main" val="36468685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506"/>
        <p:cNvGrpSpPr/>
        <p:nvPr/>
      </p:nvGrpSpPr>
      <p:grpSpPr>
        <a:xfrm>
          <a:off x="0" y="0"/>
          <a:ext cx="0" cy="0"/>
          <a:chOff x="0" y="0"/>
          <a:chExt cx="0" cy="0"/>
        </a:xfrm>
      </p:grpSpPr>
      <p:pic>
        <p:nvPicPr>
          <p:cNvPr id="507" name="Google Shape;507;p59" descr="Image result for lamancha goat">
            <a:hlinkClick r:id="rId3"/>
          </p:cNvPr>
          <p:cNvPicPr preferRelativeResize="0"/>
          <p:nvPr/>
        </p:nvPicPr>
        <p:blipFill rotWithShape="1">
          <a:blip r:embed="rId4">
            <a:alphaModFix/>
          </a:blip>
          <a:srcRect/>
          <a:stretch/>
        </p:blipFill>
        <p:spPr>
          <a:xfrm>
            <a:off x="1519844" y="-152400"/>
            <a:ext cx="9296400" cy="7398933"/>
          </a:xfrm>
          <a:prstGeom prst="rect">
            <a:avLst/>
          </a:prstGeom>
          <a:noFill/>
          <a:ln>
            <a:noFill/>
          </a:ln>
        </p:spPr>
      </p:pic>
      <p:sp>
        <p:nvSpPr>
          <p:cNvPr id="508" name="Google Shape;508;p59"/>
          <p:cNvSpPr txBox="1"/>
          <p:nvPr/>
        </p:nvSpPr>
        <p:spPr>
          <a:xfrm>
            <a:off x="1600200" y="5943601"/>
            <a:ext cx="3048000" cy="810143"/>
          </a:xfrm>
          <a:prstGeom prst="rect">
            <a:avLst/>
          </a:prstGeom>
          <a:gradFill>
            <a:gsLst>
              <a:gs pos="0">
                <a:schemeClr val="accent1"/>
              </a:gs>
              <a:gs pos="56000">
                <a:srgbClr val="560A00">
                  <a:alpha val="60000"/>
                </a:srgbClr>
              </a:gs>
              <a:gs pos="100000">
                <a:srgbClr val="560A00">
                  <a:alpha val="60000"/>
                </a:srgbClr>
              </a:gs>
            </a:gsLst>
            <a:lin ang="13500000" scaled="0"/>
          </a:gradFill>
          <a:ln>
            <a:noFill/>
          </a:ln>
        </p:spPr>
        <p:txBody>
          <a:bodyPr spcFirstLastPara="1" wrap="square" lIns="91425" tIns="45700" rIns="91425" bIns="45700" anchor="t" anchorCtr="0">
            <a:noAutofit/>
          </a:bodyPr>
          <a:lstStyle/>
          <a:p>
            <a:pPr algn="ctr">
              <a:buClr>
                <a:schemeClr val="lt1"/>
              </a:buClr>
              <a:buSzPts val="5000"/>
            </a:pPr>
            <a:r>
              <a:rPr lang="en-US" sz="5000">
                <a:solidFill>
                  <a:schemeClr val="lt1"/>
                </a:solidFill>
                <a:latin typeface="Arial"/>
                <a:ea typeface="Arial"/>
                <a:cs typeface="Arial"/>
                <a:sym typeface="Arial"/>
              </a:rPr>
              <a:t>LaMancha</a:t>
            </a:r>
            <a:endParaRPr sz="5000">
              <a:solidFill>
                <a:schemeClr val="lt1"/>
              </a:solidFill>
              <a:latin typeface="Arial"/>
              <a:ea typeface="Arial"/>
              <a:cs typeface="Arial"/>
              <a:sym typeface="Arial"/>
            </a:endParaRPr>
          </a:p>
        </p:txBody>
      </p:sp>
    </p:spTree>
    <p:extLst>
      <p:ext uri="{BB962C8B-B14F-4D97-AF65-F5344CB8AC3E}">
        <p14:creationId xmlns:p14="http://schemas.microsoft.com/office/powerpoint/2010/main" val="2679181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512"/>
        <p:cNvGrpSpPr/>
        <p:nvPr/>
      </p:nvGrpSpPr>
      <p:grpSpPr>
        <a:xfrm>
          <a:off x="0" y="0"/>
          <a:ext cx="0" cy="0"/>
          <a:chOff x="0" y="0"/>
          <a:chExt cx="0" cy="0"/>
        </a:xfrm>
      </p:grpSpPr>
      <p:sp>
        <p:nvSpPr>
          <p:cNvPr id="513" name="Google Shape;513;p60"/>
          <p:cNvSpPr txBox="1">
            <a:spLocks noGrp="1"/>
          </p:cNvSpPr>
          <p:nvPr>
            <p:ph type="title"/>
          </p:nvPr>
        </p:nvSpPr>
        <p:spPr>
          <a:xfrm>
            <a:off x="2133600" y="609600"/>
            <a:ext cx="6347713" cy="685126"/>
          </a:xfrm>
          <a:prstGeom prst="rect">
            <a:avLst/>
          </a:prstGeom>
          <a:noFill/>
          <a:ln>
            <a:noFill/>
          </a:ln>
        </p:spPr>
        <p:txBody>
          <a:bodyPr spcFirstLastPara="1" vert="horz" wrap="square" lIns="91425" tIns="45700" rIns="91425" bIns="45700" rtlCol="0" anchor="t" anchorCtr="0">
            <a:noAutofit/>
          </a:bodyPr>
          <a:lstStyle/>
          <a:p>
            <a:pPr>
              <a:spcBef>
                <a:spcPts val="0"/>
              </a:spcBef>
              <a:buClr>
                <a:schemeClr val="accent1"/>
              </a:buClr>
              <a:buSzPts val="3600"/>
            </a:pPr>
            <a:r>
              <a:rPr lang="en-US"/>
              <a:t>LaMancha (USA - Oregon)</a:t>
            </a:r>
            <a:endParaRPr/>
          </a:p>
        </p:txBody>
      </p:sp>
      <p:sp>
        <p:nvSpPr>
          <p:cNvPr id="514" name="Google Shape;514;p60"/>
          <p:cNvSpPr txBox="1">
            <a:spLocks noGrp="1"/>
          </p:cNvSpPr>
          <p:nvPr>
            <p:ph idx="1"/>
          </p:nvPr>
        </p:nvSpPr>
        <p:spPr>
          <a:xfrm>
            <a:off x="2133599" y="1375647"/>
            <a:ext cx="6347714" cy="4665717"/>
          </a:xfrm>
          <a:prstGeom prst="rect">
            <a:avLst/>
          </a:prstGeom>
          <a:noFill/>
          <a:ln>
            <a:noFill/>
          </a:ln>
        </p:spPr>
        <p:txBody>
          <a:bodyPr spcFirstLastPara="1" vert="horz" wrap="square" lIns="91425" tIns="45700" rIns="91425" bIns="45700" rtlCol="0" anchor="t" anchorCtr="0">
            <a:noAutofit/>
          </a:bodyPr>
          <a:lstStyle/>
          <a:p>
            <a:pPr marL="342900" indent="-342900">
              <a:spcBef>
                <a:spcPts val="0"/>
              </a:spcBef>
              <a:buSzPts val="1440"/>
              <a:buChar char="▶"/>
            </a:pPr>
            <a:r>
              <a:rPr lang="en-US"/>
              <a:t>Originated from Spanish breeds</a:t>
            </a:r>
            <a:endParaRPr/>
          </a:p>
          <a:p>
            <a:pPr marL="342900" indent="-342900">
              <a:buSzPts val="1440"/>
              <a:buChar char="▶"/>
            </a:pPr>
            <a:r>
              <a:rPr lang="en-US"/>
              <a:t>Distinctive ears, either “gopher ears” or “elf ears”</a:t>
            </a:r>
            <a:endParaRPr/>
          </a:p>
          <a:p>
            <a:pPr marL="742950" lvl="1" indent="-285750">
              <a:spcBef>
                <a:spcPts val="1000"/>
              </a:spcBef>
              <a:buSzPts val="1280"/>
              <a:buChar char="▶"/>
            </a:pPr>
            <a:r>
              <a:rPr lang="en-US"/>
              <a:t>Both types of ears are nonexistent or very short</a:t>
            </a:r>
            <a:endParaRPr/>
          </a:p>
          <a:p>
            <a:pPr marL="342900" indent="-342900">
              <a:buSzPts val="1440"/>
              <a:buChar char="▶"/>
            </a:pPr>
            <a:r>
              <a:rPr lang="en-US"/>
              <a:t>Variety of colors seen</a:t>
            </a:r>
            <a:endParaRPr/>
          </a:p>
          <a:p>
            <a:pPr marL="342900" indent="-342900">
              <a:buSzPts val="1440"/>
              <a:buChar char="▶"/>
            </a:pPr>
            <a:r>
              <a:rPr lang="en-US"/>
              <a:t>Dairy goat breed</a:t>
            </a:r>
            <a:endParaRPr/>
          </a:p>
        </p:txBody>
      </p:sp>
      <p:pic>
        <p:nvPicPr>
          <p:cNvPr id="515" name="Google Shape;515;p60" descr="Image result for lamancha goat">
            <a:hlinkClick r:id="rId3"/>
          </p:cNvPr>
          <p:cNvPicPr preferRelativeResize="0"/>
          <p:nvPr/>
        </p:nvPicPr>
        <p:blipFill rotWithShape="1">
          <a:blip r:embed="rId4">
            <a:alphaModFix/>
          </a:blip>
          <a:srcRect/>
          <a:stretch/>
        </p:blipFill>
        <p:spPr>
          <a:xfrm>
            <a:off x="1600201" y="3350634"/>
            <a:ext cx="4267199" cy="3469267"/>
          </a:xfrm>
          <a:prstGeom prst="rect">
            <a:avLst/>
          </a:prstGeom>
          <a:noFill/>
          <a:ln>
            <a:noFill/>
          </a:ln>
        </p:spPr>
      </p:pic>
      <p:pic>
        <p:nvPicPr>
          <p:cNvPr id="516" name="Google Shape;516;p60" descr="Image result for lamancha goat">
            <a:hlinkClick r:id="rId5"/>
          </p:cNvPr>
          <p:cNvPicPr preferRelativeResize="0"/>
          <p:nvPr/>
        </p:nvPicPr>
        <p:blipFill rotWithShape="1">
          <a:blip r:embed="rId6">
            <a:alphaModFix/>
          </a:blip>
          <a:srcRect l="11144"/>
          <a:stretch/>
        </p:blipFill>
        <p:spPr>
          <a:xfrm>
            <a:off x="6287193" y="2514601"/>
            <a:ext cx="4380807" cy="4305300"/>
          </a:xfrm>
          <a:prstGeom prst="rect">
            <a:avLst/>
          </a:prstGeom>
          <a:noFill/>
          <a:ln>
            <a:noFill/>
          </a:ln>
        </p:spPr>
      </p:pic>
    </p:spTree>
    <p:extLst>
      <p:ext uri="{BB962C8B-B14F-4D97-AF65-F5344CB8AC3E}">
        <p14:creationId xmlns:p14="http://schemas.microsoft.com/office/powerpoint/2010/main" val="18052900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520"/>
        <p:cNvGrpSpPr/>
        <p:nvPr/>
      </p:nvGrpSpPr>
      <p:grpSpPr>
        <a:xfrm>
          <a:off x="0" y="0"/>
          <a:ext cx="0" cy="0"/>
          <a:chOff x="0" y="0"/>
          <a:chExt cx="0" cy="0"/>
        </a:xfrm>
      </p:grpSpPr>
      <p:pic>
        <p:nvPicPr>
          <p:cNvPr id="521" name="Google Shape;521;p61" descr="Image result for nubian goat">
            <a:hlinkClick r:id="rId3"/>
          </p:cNvPr>
          <p:cNvPicPr preferRelativeResize="0"/>
          <p:nvPr/>
        </p:nvPicPr>
        <p:blipFill rotWithShape="1">
          <a:blip r:embed="rId4">
            <a:alphaModFix/>
          </a:blip>
          <a:srcRect/>
          <a:stretch/>
        </p:blipFill>
        <p:spPr>
          <a:xfrm flipH="1">
            <a:off x="1295400" y="-533400"/>
            <a:ext cx="9601200" cy="8272437"/>
          </a:xfrm>
          <a:prstGeom prst="rect">
            <a:avLst/>
          </a:prstGeom>
          <a:noFill/>
          <a:ln>
            <a:noFill/>
          </a:ln>
        </p:spPr>
      </p:pic>
      <p:sp>
        <p:nvSpPr>
          <p:cNvPr id="522" name="Google Shape;522;p61"/>
          <p:cNvSpPr txBox="1"/>
          <p:nvPr/>
        </p:nvSpPr>
        <p:spPr>
          <a:xfrm>
            <a:off x="1600200" y="5943601"/>
            <a:ext cx="2209800" cy="810143"/>
          </a:xfrm>
          <a:prstGeom prst="rect">
            <a:avLst/>
          </a:prstGeom>
          <a:gradFill>
            <a:gsLst>
              <a:gs pos="0">
                <a:schemeClr val="accent1"/>
              </a:gs>
              <a:gs pos="56000">
                <a:srgbClr val="560A00">
                  <a:alpha val="60000"/>
                </a:srgbClr>
              </a:gs>
              <a:gs pos="100000">
                <a:srgbClr val="560A00">
                  <a:alpha val="60000"/>
                </a:srgbClr>
              </a:gs>
            </a:gsLst>
            <a:lin ang="13500000" scaled="0"/>
          </a:gradFill>
          <a:ln>
            <a:noFill/>
          </a:ln>
        </p:spPr>
        <p:txBody>
          <a:bodyPr spcFirstLastPara="1" wrap="square" lIns="91425" tIns="45700" rIns="91425" bIns="45700" anchor="t" anchorCtr="0">
            <a:noAutofit/>
          </a:bodyPr>
          <a:lstStyle/>
          <a:p>
            <a:pPr algn="ctr">
              <a:buClr>
                <a:schemeClr val="lt1"/>
              </a:buClr>
              <a:buSzPts val="5000"/>
            </a:pPr>
            <a:r>
              <a:rPr lang="en-US" sz="5000">
                <a:solidFill>
                  <a:schemeClr val="lt1"/>
                </a:solidFill>
                <a:latin typeface="Arial"/>
                <a:ea typeface="Arial"/>
                <a:cs typeface="Arial"/>
                <a:sym typeface="Arial"/>
              </a:rPr>
              <a:t>Nubian</a:t>
            </a:r>
            <a:endParaRPr sz="5000">
              <a:solidFill>
                <a:schemeClr val="lt1"/>
              </a:solidFill>
              <a:latin typeface="Arial"/>
              <a:ea typeface="Arial"/>
              <a:cs typeface="Arial"/>
              <a:sym typeface="Arial"/>
            </a:endParaRPr>
          </a:p>
        </p:txBody>
      </p:sp>
    </p:spTree>
    <p:extLst>
      <p:ext uri="{BB962C8B-B14F-4D97-AF65-F5344CB8AC3E}">
        <p14:creationId xmlns:p14="http://schemas.microsoft.com/office/powerpoint/2010/main" val="28318136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526"/>
        <p:cNvGrpSpPr/>
        <p:nvPr/>
      </p:nvGrpSpPr>
      <p:grpSpPr>
        <a:xfrm>
          <a:off x="0" y="0"/>
          <a:ext cx="0" cy="0"/>
          <a:chOff x="0" y="0"/>
          <a:chExt cx="0" cy="0"/>
        </a:xfrm>
      </p:grpSpPr>
      <p:sp>
        <p:nvSpPr>
          <p:cNvPr id="527" name="Google Shape;527;p62"/>
          <p:cNvSpPr txBox="1">
            <a:spLocks noGrp="1"/>
          </p:cNvSpPr>
          <p:nvPr>
            <p:ph type="title"/>
          </p:nvPr>
        </p:nvSpPr>
        <p:spPr>
          <a:xfrm>
            <a:off x="2133600" y="609600"/>
            <a:ext cx="6347713" cy="685126"/>
          </a:xfrm>
          <a:prstGeom prst="rect">
            <a:avLst/>
          </a:prstGeom>
          <a:noFill/>
          <a:ln>
            <a:noFill/>
          </a:ln>
        </p:spPr>
        <p:txBody>
          <a:bodyPr spcFirstLastPara="1" vert="horz" wrap="square" lIns="91425" tIns="45700" rIns="91425" bIns="45700" rtlCol="0" anchor="t" anchorCtr="0">
            <a:noAutofit/>
          </a:bodyPr>
          <a:lstStyle/>
          <a:p>
            <a:pPr>
              <a:spcBef>
                <a:spcPts val="0"/>
              </a:spcBef>
              <a:buClr>
                <a:schemeClr val="accent1"/>
              </a:buClr>
              <a:buSzPts val="3600"/>
            </a:pPr>
            <a:r>
              <a:rPr lang="en-US"/>
              <a:t>Nubian (England)</a:t>
            </a:r>
            <a:endParaRPr/>
          </a:p>
        </p:txBody>
      </p:sp>
      <p:sp>
        <p:nvSpPr>
          <p:cNvPr id="528" name="Google Shape;528;p62"/>
          <p:cNvSpPr txBox="1">
            <a:spLocks noGrp="1"/>
          </p:cNvSpPr>
          <p:nvPr>
            <p:ph idx="1"/>
          </p:nvPr>
        </p:nvSpPr>
        <p:spPr>
          <a:xfrm>
            <a:off x="2133599" y="1375647"/>
            <a:ext cx="6347714" cy="4665717"/>
          </a:xfrm>
          <a:prstGeom prst="rect">
            <a:avLst/>
          </a:prstGeom>
          <a:noFill/>
          <a:ln>
            <a:noFill/>
          </a:ln>
        </p:spPr>
        <p:txBody>
          <a:bodyPr spcFirstLastPara="1" vert="horz" wrap="square" lIns="91425" tIns="45700" rIns="91425" bIns="45700" rtlCol="0" anchor="t" anchorCtr="0">
            <a:noAutofit/>
          </a:bodyPr>
          <a:lstStyle/>
          <a:p>
            <a:pPr marL="342900" indent="-342900">
              <a:spcBef>
                <a:spcPts val="0"/>
              </a:spcBef>
              <a:buSzPts val="1440"/>
              <a:buChar char="▶"/>
            </a:pPr>
            <a:r>
              <a:rPr lang="en-US"/>
              <a:t>Medium-large size (&gt;135lbs - female, &gt;175lbs - male)</a:t>
            </a:r>
            <a:endParaRPr/>
          </a:p>
          <a:p>
            <a:pPr marL="342900" indent="-342900">
              <a:buSzPts val="1440"/>
              <a:buChar char="▶"/>
            </a:pPr>
            <a:r>
              <a:rPr lang="en-US"/>
              <a:t>Lop ears with convex (roman) nose</a:t>
            </a:r>
            <a:endParaRPr/>
          </a:p>
          <a:p>
            <a:pPr marL="342900" indent="-342900">
              <a:buSzPts val="1440"/>
              <a:buChar char="▶"/>
            </a:pPr>
            <a:r>
              <a:rPr lang="en-US"/>
              <a:t>Many color variations</a:t>
            </a:r>
            <a:endParaRPr/>
          </a:p>
          <a:p>
            <a:pPr marL="342900" indent="-342900">
              <a:buSzPts val="1440"/>
              <a:buChar char="▶"/>
            </a:pPr>
            <a:r>
              <a:rPr lang="en-US"/>
              <a:t>All-purpose breed (used for milk and meat)</a:t>
            </a:r>
            <a:endParaRPr/>
          </a:p>
        </p:txBody>
      </p:sp>
      <p:pic>
        <p:nvPicPr>
          <p:cNvPr id="529" name="Google Shape;529;p62" descr="Image result for nubian goat">
            <a:hlinkClick r:id="rId3"/>
          </p:cNvPr>
          <p:cNvPicPr preferRelativeResize="0"/>
          <p:nvPr/>
        </p:nvPicPr>
        <p:blipFill rotWithShape="1">
          <a:blip r:embed="rId4">
            <a:alphaModFix/>
          </a:blip>
          <a:srcRect/>
          <a:stretch/>
        </p:blipFill>
        <p:spPr>
          <a:xfrm>
            <a:off x="1600200" y="3429000"/>
            <a:ext cx="4419600" cy="3314700"/>
          </a:xfrm>
          <a:prstGeom prst="rect">
            <a:avLst/>
          </a:prstGeom>
          <a:noFill/>
          <a:ln>
            <a:noFill/>
          </a:ln>
        </p:spPr>
      </p:pic>
      <p:pic>
        <p:nvPicPr>
          <p:cNvPr id="530" name="Google Shape;530;p62" descr="Image result for nubian goat">
            <a:hlinkClick r:id="rId5"/>
          </p:cNvPr>
          <p:cNvPicPr preferRelativeResize="0"/>
          <p:nvPr/>
        </p:nvPicPr>
        <p:blipFill rotWithShape="1">
          <a:blip r:embed="rId6">
            <a:alphaModFix/>
          </a:blip>
          <a:srcRect/>
          <a:stretch/>
        </p:blipFill>
        <p:spPr>
          <a:xfrm>
            <a:off x="6172200" y="3338277"/>
            <a:ext cx="4381500" cy="3422049"/>
          </a:xfrm>
          <a:prstGeom prst="rect">
            <a:avLst/>
          </a:prstGeom>
          <a:noFill/>
          <a:ln>
            <a:noFill/>
          </a:ln>
        </p:spPr>
      </p:pic>
    </p:spTree>
    <p:extLst>
      <p:ext uri="{BB962C8B-B14F-4D97-AF65-F5344CB8AC3E}">
        <p14:creationId xmlns:p14="http://schemas.microsoft.com/office/powerpoint/2010/main" val="3156601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534"/>
        <p:cNvGrpSpPr/>
        <p:nvPr/>
      </p:nvGrpSpPr>
      <p:grpSpPr>
        <a:xfrm>
          <a:off x="0" y="0"/>
          <a:ext cx="0" cy="0"/>
          <a:chOff x="0" y="0"/>
          <a:chExt cx="0" cy="0"/>
        </a:xfrm>
      </p:grpSpPr>
      <p:pic>
        <p:nvPicPr>
          <p:cNvPr id="535" name="Google Shape;535;p63" descr="Image result for saanen">
            <a:hlinkClick r:id="rId3"/>
          </p:cNvPr>
          <p:cNvPicPr preferRelativeResize="0"/>
          <p:nvPr/>
        </p:nvPicPr>
        <p:blipFill rotWithShape="1">
          <a:blip r:embed="rId4">
            <a:alphaModFix/>
          </a:blip>
          <a:srcRect/>
          <a:stretch/>
        </p:blipFill>
        <p:spPr>
          <a:xfrm>
            <a:off x="304801" y="-228600"/>
            <a:ext cx="10905203" cy="7239000"/>
          </a:xfrm>
          <a:prstGeom prst="rect">
            <a:avLst/>
          </a:prstGeom>
          <a:noFill/>
          <a:ln>
            <a:noFill/>
          </a:ln>
        </p:spPr>
      </p:pic>
      <p:sp>
        <p:nvSpPr>
          <p:cNvPr id="536" name="Google Shape;536;p63"/>
          <p:cNvSpPr txBox="1"/>
          <p:nvPr/>
        </p:nvSpPr>
        <p:spPr>
          <a:xfrm>
            <a:off x="1600200" y="5943601"/>
            <a:ext cx="2438400" cy="810143"/>
          </a:xfrm>
          <a:prstGeom prst="rect">
            <a:avLst/>
          </a:prstGeom>
          <a:gradFill>
            <a:gsLst>
              <a:gs pos="0">
                <a:schemeClr val="accent1"/>
              </a:gs>
              <a:gs pos="56000">
                <a:srgbClr val="560A00">
                  <a:alpha val="60000"/>
                </a:srgbClr>
              </a:gs>
              <a:gs pos="100000">
                <a:srgbClr val="560A00">
                  <a:alpha val="60000"/>
                </a:srgbClr>
              </a:gs>
            </a:gsLst>
            <a:lin ang="13500000" scaled="0"/>
          </a:gradFill>
          <a:ln>
            <a:noFill/>
          </a:ln>
        </p:spPr>
        <p:txBody>
          <a:bodyPr spcFirstLastPara="1" wrap="square" lIns="91425" tIns="45700" rIns="91425" bIns="45700" anchor="t" anchorCtr="0">
            <a:noAutofit/>
          </a:bodyPr>
          <a:lstStyle/>
          <a:p>
            <a:pPr algn="ctr">
              <a:buClr>
                <a:schemeClr val="lt1"/>
              </a:buClr>
              <a:buSzPts val="5000"/>
            </a:pPr>
            <a:r>
              <a:rPr lang="en-US" sz="5000">
                <a:solidFill>
                  <a:schemeClr val="lt1"/>
                </a:solidFill>
                <a:latin typeface="Arial"/>
                <a:ea typeface="Arial"/>
                <a:cs typeface="Arial"/>
                <a:sym typeface="Arial"/>
              </a:rPr>
              <a:t>Saanen</a:t>
            </a:r>
            <a:endParaRPr sz="5000">
              <a:solidFill>
                <a:schemeClr val="lt1"/>
              </a:solidFill>
              <a:latin typeface="Arial"/>
              <a:ea typeface="Arial"/>
              <a:cs typeface="Arial"/>
              <a:sym typeface="Arial"/>
            </a:endParaRPr>
          </a:p>
        </p:txBody>
      </p:sp>
    </p:spTree>
    <p:extLst>
      <p:ext uri="{BB962C8B-B14F-4D97-AF65-F5344CB8AC3E}">
        <p14:creationId xmlns:p14="http://schemas.microsoft.com/office/powerpoint/2010/main" val="38325907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40"/>
        <p:cNvGrpSpPr/>
        <p:nvPr/>
      </p:nvGrpSpPr>
      <p:grpSpPr>
        <a:xfrm>
          <a:off x="0" y="0"/>
          <a:ext cx="0" cy="0"/>
          <a:chOff x="0" y="0"/>
          <a:chExt cx="0" cy="0"/>
        </a:xfrm>
      </p:grpSpPr>
      <p:sp>
        <p:nvSpPr>
          <p:cNvPr id="541" name="Google Shape;541;p64"/>
          <p:cNvSpPr txBox="1">
            <a:spLocks noGrp="1"/>
          </p:cNvSpPr>
          <p:nvPr>
            <p:ph type="title"/>
          </p:nvPr>
        </p:nvSpPr>
        <p:spPr>
          <a:xfrm>
            <a:off x="2133600" y="609600"/>
            <a:ext cx="6347713" cy="685126"/>
          </a:xfrm>
          <a:prstGeom prst="rect">
            <a:avLst/>
          </a:prstGeom>
          <a:noFill/>
          <a:ln>
            <a:noFill/>
          </a:ln>
        </p:spPr>
        <p:txBody>
          <a:bodyPr spcFirstLastPara="1" vert="horz" wrap="square" lIns="91425" tIns="45700" rIns="91425" bIns="45700" rtlCol="0" anchor="t" anchorCtr="0">
            <a:noAutofit/>
          </a:bodyPr>
          <a:lstStyle/>
          <a:p>
            <a:pPr>
              <a:spcBef>
                <a:spcPts val="0"/>
              </a:spcBef>
              <a:buClr>
                <a:schemeClr val="accent1"/>
              </a:buClr>
              <a:buSzPts val="3600"/>
            </a:pPr>
            <a:r>
              <a:rPr lang="en-US"/>
              <a:t>Saanen (Switzerland)</a:t>
            </a:r>
            <a:endParaRPr/>
          </a:p>
        </p:txBody>
      </p:sp>
      <p:sp>
        <p:nvSpPr>
          <p:cNvPr id="542" name="Google Shape;542;p64"/>
          <p:cNvSpPr txBox="1">
            <a:spLocks noGrp="1"/>
          </p:cNvSpPr>
          <p:nvPr>
            <p:ph idx="1"/>
          </p:nvPr>
        </p:nvSpPr>
        <p:spPr>
          <a:xfrm>
            <a:off x="2133599" y="1375647"/>
            <a:ext cx="6347714" cy="4665717"/>
          </a:xfrm>
          <a:prstGeom prst="rect">
            <a:avLst/>
          </a:prstGeom>
          <a:noFill/>
          <a:ln>
            <a:noFill/>
          </a:ln>
        </p:spPr>
        <p:txBody>
          <a:bodyPr spcFirstLastPara="1" vert="horz" wrap="square" lIns="91425" tIns="45700" rIns="91425" bIns="45700" rtlCol="0" anchor="t" anchorCtr="0">
            <a:noAutofit/>
          </a:bodyPr>
          <a:lstStyle/>
          <a:p>
            <a:pPr marL="342900" indent="-342900">
              <a:spcBef>
                <a:spcPts val="0"/>
              </a:spcBef>
              <a:buSzPts val="1440"/>
              <a:buChar char="▶"/>
            </a:pPr>
            <a:r>
              <a:rPr lang="en-US"/>
              <a:t>Erect ears with straight or dished face</a:t>
            </a:r>
            <a:endParaRPr/>
          </a:p>
          <a:p>
            <a:pPr marL="342900" indent="-342900">
              <a:buSzPts val="1440"/>
              <a:buChar char="▶"/>
            </a:pPr>
            <a:r>
              <a:rPr lang="en-US"/>
              <a:t>White or light cream in color (white preferred)</a:t>
            </a:r>
            <a:endParaRPr/>
          </a:p>
          <a:p>
            <a:pPr marL="342900" indent="-342900">
              <a:buSzPts val="1440"/>
              <a:buChar char="▶"/>
            </a:pPr>
            <a:r>
              <a:rPr lang="en-US"/>
              <a:t>Dairy goat breed</a:t>
            </a:r>
            <a:endParaRPr/>
          </a:p>
        </p:txBody>
      </p:sp>
      <p:pic>
        <p:nvPicPr>
          <p:cNvPr id="543" name="Google Shape;543;p64" descr="Image result for saanen">
            <a:hlinkClick r:id="rId3"/>
          </p:cNvPr>
          <p:cNvPicPr preferRelativeResize="0"/>
          <p:nvPr/>
        </p:nvPicPr>
        <p:blipFill rotWithShape="1">
          <a:blip r:embed="rId4">
            <a:alphaModFix/>
          </a:blip>
          <a:srcRect/>
          <a:stretch/>
        </p:blipFill>
        <p:spPr>
          <a:xfrm>
            <a:off x="1640783" y="3111278"/>
            <a:ext cx="4898563" cy="3687919"/>
          </a:xfrm>
          <a:prstGeom prst="rect">
            <a:avLst/>
          </a:prstGeom>
          <a:noFill/>
          <a:ln>
            <a:noFill/>
          </a:ln>
        </p:spPr>
      </p:pic>
      <p:pic>
        <p:nvPicPr>
          <p:cNvPr id="544" name="Google Shape;544;p64" descr="Image result for saanen">
            <a:hlinkClick r:id="rId5"/>
          </p:cNvPr>
          <p:cNvPicPr preferRelativeResize="0"/>
          <p:nvPr/>
        </p:nvPicPr>
        <p:blipFill rotWithShape="1">
          <a:blip r:embed="rId6">
            <a:alphaModFix/>
          </a:blip>
          <a:srcRect l="20522" t="1314" r="17483"/>
          <a:stretch/>
        </p:blipFill>
        <p:spPr>
          <a:xfrm>
            <a:off x="6671871" y="2590800"/>
            <a:ext cx="3965649" cy="4208396"/>
          </a:xfrm>
          <a:prstGeom prst="rect">
            <a:avLst/>
          </a:prstGeom>
          <a:noFill/>
          <a:ln>
            <a:noFill/>
          </a:ln>
        </p:spPr>
      </p:pic>
    </p:spTree>
    <p:extLst>
      <p:ext uri="{BB962C8B-B14F-4D97-AF65-F5344CB8AC3E}">
        <p14:creationId xmlns:p14="http://schemas.microsoft.com/office/powerpoint/2010/main" val="29526272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48"/>
        <p:cNvGrpSpPr/>
        <p:nvPr/>
      </p:nvGrpSpPr>
      <p:grpSpPr>
        <a:xfrm>
          <a:off x="0" y="0"/>
          <a:ext cx="0" cy="0"/>
          <a:chOff x="0" y="0"/>
          <a:chExt cx="0" cy="0"/>
        </a:xfrm>
      </p:grpSpPr>
      <p:pic>
        <p:nvPicPr>
          <p:cNvPr id="549" name="Google Shape;549;p65" descr="Image result for toggenburg dairy goat">
            <a:hlinkClick r:id="rId3"/>
          </p:cNvPr>
          <p:cNvPicPr preferRelativeResize="0"/>
          <p:nvPr/>
        </p:nvPicPr>
        <p:blipFill rotWithShape="1">
          <a:blip r:embed="rId4">
            <a:alphaModFix/>
          </a:blip>
          <a:srcRect/>
          <a:stretch/>
        </p:blipFill>
        <p:spPr>
          <a:xfrm flipH="1">
            <a:off x="76200" y="-457200"/>
            <a:ext cx="10591800" cy="8214566"/>
          </a:xfrm>
          <a:prstGeom prst="rect">
            <a:avLst/>
          </a:prstGeom>
          <a:noFill/>
          <a:ln>
            <a:noFill/>
          </a:ln>
        </p:spPr>
      </p:pic>
      <p:sp>
        <p:nvSpPr>
          <p:cNvPr id="550" name="Google Shape;550;p65"/>
          <p:cNvSpPr txBox="1"/>
          <p:nvPr/>
        </p:nvSpPr>
        <p:spPr>
          <a:xfrm>
            <a:off x="1600200" y="5943601"/>
            <a:ext cx="3352800" cy="810143"/>
          </a:xfrm>
          <a:prstGeom prst="rect">
            <a:avLst/>
          </a:prstGeom>
          <a:gradFill>
            <a:gsLst>
              <a:gs pos="0">
                <a:schemeClr val="accent1"/>
              </a:gs>
              <a:gs pos="56000">
                <a:srgbClr val="560A00">
                  <a:alpha val="60000"/>
                </a:srgbClr>
              </a:gs>
              <a:gs pos="100000">
                <a:srgbClr val="560A00">
                  <a:alpha val="60000"/>
                </a:srgbClr>
              </a:gs>
            </a:gsLst>
            <a:lin ang="13500000" scaled="0"/>
          </a:gradFill>
          <a:ln>
            <a:noFill/>
          </a:ln>
        </p:spPr>
        <p:txBody>
          <a:bodyPr spcFirstLastPara="1" wrap="square" lIns="91425" tIns="45700" rIns="91425" bIns="45700" anchor="t" anchorCtr="0">
            <a:noAutofit/>
          </a:bodyPr>
          <a:lstStyle/>
          <a:p>
            <a:pPr algn="ctr">
              <a:buClr>
                <a:schemeClr val="lt1"/>
              </a:buClr>
              <a:buSzPts val="5000"/>
            </a:pPr>
            <a:r>
              <a:rPr lang="en-US" sz="5000">
                <a:solidFill>
                  <a:schemeClr val="lt1"/>
                </a:solidFill>
                <a:latin typeface="Arial"/>
                <a:ea typeface="Arial"/>
                <a:cs typeface="Arial"/>
                <a:sym typeface="Arial"/>
              </a:rPr>
              <a:t>Toggenburg</a:t>
            </a:r>
            <a:endParaRPr sz="5000">
              <a:solidFill>
                <a:schemeClr val="lt1"/>
              </a:solidFill>
              <a:latin typeface="Arial"/>
              <a:ea typeface="Arial"/>
              <a:cs typeface="Arial"/>
              <a:sym typeface="Arial"/>
            </a:endParaRPr>
          </a:p>
        </p:txBody>
      </p:sp>
    </p:spTree>
    <p:extLst>
      <p:ext uri="{BB962C8B-B14F-4D97-AF65-F5344CB8AC3E}">
        <p14:creationId xmlns:p14="http://schemas.microsoft.com/office/powerpoint/2010/main" val="26985097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54"/>
        <p:cNvGrpSpPr/>
        <p:nvPr/>
      </p:nvGrpSpPr>
      <p:grpSpPr>
        <a:xfrm>
          <a:off x="0" y="0"/>
          <a:ext cx="0" cy="0"/>
          <a:chOff x="0" y="0"/>
          <a:chExt cx="0" cy="0"/>
        </a:xfrm>
      </p:grpSpPr>
      <p:sp>
        <p:nvSpPr>
          <p:cNvPr id="555" name="Google Shape;555;p66"/>
          <p:cNvSpPr txBox="1">
            <a:spLocks noGrp="1"/>
          </p:cNvSpPr>
          <p:nvPr>
            <p:ph type="title"/>
          </p:nvPr>
        </p:nvSpPr>
        <p:spPr>
          <a:xfrm>
            <a:off x="2133600" y="609600"/>
            <a:ext cx="6347713" cy="685126"/>
          </a:xfrm>
          <a:prstGeom prst="rect">
            <a:avLst/>
          </a:prstGeom>
          <a:noFill/>
          <a:ln>
            <a:noFill/>
          </a:ln>
        </p:spPr>
        <p:txBody>
          <a:bodyPr spcFirstLastPara="1" vert="horz" wrap="square" lIns="91425" tIns="45700" rIns="91425" bIns="45700" rtlCol="0" anchor="t" anchorCtr="0">
            <a:noAutofit/>
          </a:bodyPr>
          <a:lstStyle/>
          <a:p>
            <a:pPr>
              <a:spcBef>
                <a:spcPts val="0"/>
              </a:spcBef>
              <a:buClr>
                <a:schemeClr val="accent1"/>
              </a:buClr>
              <a:buSzPts val="3600"/>
            </a:pPr>
            <a:r>
              <a:rPr lang="en-US"/>
              <a:t>Toggenburg (Switzerland)</a:t>
            </a:r>
            <a:endParaRPr/>
          </a:p>
        </p:txBody>
      </p:sp>
      <p:sp>
        <p:nvSpPr>
          <p:cNvPr id="556" name="Google Shape;556;p66"/>
          <p:cNvSpPr txBox="1">
            <a:spLocks noGrp="1"/>
          </p:cNvSpPr>
          <p:nvPr>
            <p:ph idx="1"/>
          </p:nvPr>
        </p:nvSpPr>
        <p:spPr>
          <a:xfrm>
            <a:off x="2133599" y="1375647"/>
            <a:ext cx="5073476" cy="4665717"/>
          </a:xfrm>
          <a:prstGeom prst="rect">
            <a:avLst/>
          </a:prstGeom>
          <a:noFill/>
          <a:ln>
            <a:noFill/>
          </a:ln>
        </p:spPr>
        <p:txBody>
          <a:bodyPr spcFirstLastPara="1" vert="horz" wrap="square" lIns="91425" tIns="45700" rIns="91425" bIns="45700" rtlCol="0" anchor="t" anchorCtr="0">
            <a:noAutofit/>
          </a:bodyPr>
          <a:lstStyle/>
          <a:p>
            <a:pPr marL="342900" indent="-342900">
              <a:spcBef>
                <a:spcPts val="0"/>
              </a:spcBef>
              <a:buSzPts val="1440"/>
              <a:buChar char="▶"/>
            </a:pPr>
            <a:r>
              <a:rPr lang="en-US"/>
              <a:t>Erect ears with straight or dished face</a:t>
            </a:r>
            <a:endParaRPr/>
          </a:p>
          <a:p>
            <a:pPr marL="342900" indent="-342900">
              <a:buSzPts val="1440"/>
              <a:buChar char="▶"/>
            </a:pPr>
            <a:r>
              <a:rPr lang="en-US"/>
              <a:t>Light fawn to chocolate color with distinct white markings on the ears, two white stripes down the face, hind legs from hocks to hooves, forelegs from knee down, triangle on each side of the tail</a:t>
            </a:r>
            <a:endParaRPr/>
          </a:p>
          <a:p>
            <a:pPr marL="342900" indent="-342900">
              <a:buSzPts val="1440"/>
              <a:buChar char="▶"/>
            </a:pPr>
            <a:r>
              <a:rPr lang="en-US"/>
              <a:t>Dairy goat breed</a:t>
            </a:r>
            <a:endParaRPr/>
          </a:p>
        </p:txBody>
      </p:sp>
      <p:pic>
        <p:nvPicPr>
          <p:cNvPr id="557" name="Google Shape;557;p66" descr="Image result for toggenburg dairy goat">
            <a:hlinkClick r:id="rId3"/>
          </p:cNvPr>
          <p:cNvPicPr preferRelativeResize="0"/>
          <p:nvPr/>
        </p:nvPicPr>
        <p:blipFill rotWithShape="1">
          <a:blip r:embed="rId4">
            <a:alphaModFix/>
          </a:blip>
          <a:srcRect/>
          <a:stretch/>
        </p:blipFill>
        <p:spPr>
          <a:xfrm>
            <a:off x="7435674" y="1238249"/>
            <a:ext cx="3048001" cy="2286001"/>
          </a:xfrm>
          <a:prstGeom prst="rect">
            <a:avLst/>
          </a:prstGeom>
          <a:noFill/>
          <a:ln>
            <a:noFill/>
          </a:ln>
        </p:spPr>
      </p:pic>
      <p:pic>
        <p:nvPicPr>
          <p:cNvPr id="558" name="Google Shape;558;p66" descr="Image result for toggenburg dairy goat">
            <a:hlinkClick r:id="rId5"/>
          </p:cNvPr>
          <p:cNvPicPr preferRelativeResize="0"/>
          <p:nvPr/>
        </p:nvPicPr>
        <p:blipFill rotWithShape="1">
          <a:blip r:embed="rId6">
            <a:alphaModFix/>
          </a:blip>
          <a:srcRect/>
          <a:stretch/>
        </p:blipFill>
        <p:spPr>
          <a:xfrm>
            <a:off x="5181601" y="3630565"/>
            <a:ext cx="5302075" cy="3157817"/>
          </a:xfrm>
          <a:prstGeom prst="rect">
            <a:avLst/>
          </a:prstGeom>
          <a:noFill/>
          <a:ln>
            <a:noFill/>
          </a:ln>
        </p:spPr>
      </p:pic>
      <p:pic>
        <p:nvPicPr>
          <p:cNvPr id="559" name="Google Shape;559;p66" descr="Image result for toggenburg dairy goat">
            <a:hlinkClick r:id="rId7"/>
          </p:cNvPr>
          <p:cNvPicPr preferRelativeResize="0"/>
          <p:nvPr/>
        </p:nvPicPr>
        <p:blipFill rotWithShape="1">
          <a:blip r:embed="rId8">
            <a:alphaModFix/>
          </a:blip>
          <a:srcRect/>
          <a:stretch/>
        </p:blipFill>
        <p:spPr>
          <a:xfrm>
            <a:off x="1905000" y="4078263"/>
            <a:ext cx="3124200" cy="2712891"/>
          </a:xfrm>
          <a:prstGeom prst="rect">
            <a:avLst/>
          </a:prstGeom>
          <a:noFill/>
          <a:ln>
            <a:noFill/>
          </a:ln>
        </p:spPr>
      </p:pic>
    </p:spTree>
    <p:extLst>
      <p:ext uri="{BB962C8B-B14F-4D97-AF65-F5344CB8AC3E}">
        <p14:creationId xmlns:p14="http://schemas.microsoft.com/office/powerpoint/2010/main" val="6234924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563"/>
        <p:cNvGrpSpPr/>
        <p:nvPr/>
      </p:nvGrpSpPr>
      <p:grpSpPr>
        <a:xfrm>
          <a:off x="0" y="0"/>
          <a:ext cx="0" cy="0"/>
          <a:chOff x="0" y="0"/>
          <a:chExt cx="0" cy="0"/>
        </a:xfrm>
      </p:grpSpPr>
      <p:pic>
        <p:nvPicPr>
          <p:cNvPr id="564" name="Google Shape;564;p67" descr="Image result for sheep photography"/>
          <p:cNvPicPr preferRelativeResize="0"/>
          <p:nvPr/>
        </p:nvPicPr>
        <p:blipFill rotWithShape="1">
          <a:blip r:embed="rId3">
            <a:alphaModFix/>
          </a:blip>
          <a:srcRect/>
          <a:stretch/>
        </p:blipFill>
        <p:spPr>
          <a:xfrm>
            <a:off x="533400" y="-228600"/>
            <a:ext cx="10750918" cy="7162800"/>
          </a:xfrm>
          <a:prstGeom prst="rect">
            <a:avLst/>
          </a:prstGeom>
          <a:noFill/>
          <a:ln>
            <a:noFill/>
          </a:ln>
        </p:spPr>
      </p:pic>
      <p:grpSp>
        <p:nvGrpSpPr>
          <p:cNvPr id="565" name="Google Shape;565;p67"/>
          <p:cNvGrpSpPr/>
          <p:nvPr/>
        </p:nvGrpSpPr>
        <p:grpSpPr>
          <a:xfrm>
            <a:off x="1515534" y="-8468"/>
            <a:ext cx="9169805" cy="6874935"/>
            <a:chOff x="-8467" y="-8468"/>
            <a:chExt cx="9169805" cy="6874935"/>
          </a:xfrm>
        </p:grpSpPr>
        <p:sp>
          <p:nvSpPr>
            <p:cNvPr id="566" name="Google Shape;566;p67"/>
            <p:cNvSpPr/>
            <p:nvPr/>
          </p:nvSpPr>
          <p:spPr>
            <a:xfrm>
              <a:off x="-8467" y="4013200"/>
              <a:ext cx="457200" cy="2853267"/>
            </a:xfrm>
            <a:custGeom>
              <a:avLst/>
              <a:gdLst/>
              <a:ahLst/>
              <a:cxnLst/>
              <a:rect l="l" t="t" r="r" b="b"/>
              <a:pathLst>
                <a:path w="457200" h="2853267" extrusionOk="0">
                  <a:moveTo>
                    <a:pt x="0" y="0"/>
                  </a:moveTo>
                  <a:lnTo>
                    <a:pt x="457200" y="2853267"/>
                  </a:lnTo>
                  <a:lnTo>
                    <a:pt x="0" y="2844800"/>
                  </a:lnTo>
                  <a:cubicBezTo>
                    <a:pt x="2822" y="1905000"/>
                    <a:pt x="5645" y="965200"/>
                    <a:pt x="0" y="0"/>
                  </a:cubicBezTo>
                  <a:close/>
                </a:path>
              </a:pathLst>
            </a:custGeom>
            <a:solidFill>
              <a:schemeClr val="accent1">
                <a:alpha val="84705"/>
              </a:schemeClr>
            </a:solidFill>
            <a:ln>
              <a:noFill/>
            </a:ln>
          </p:spPr>
          <p:txBody>
            <a:bodyPr spcFirstLastPara="1" wrap="square" lIns="91425" tIns="91425" rIns="91425" bIns="91425" anchor="ctr" anchorCtr="0">
              <a:noAutofit/>
            </a:bodyPr>
            <a:lstStyle/>
            <a:p>
              <a:endParaRPr/>
            </a:p>
          </p:txBody>
        </p:sp>
        <p:cxnSp>
          <p:nvCxnSpPr>
            <p:cNvPr id="567" name="Google Shape;567;p67"/>
            <p:cNvCxnSpPr/>
            <p:nvPr/>
          </p:nvCxnSpPr>
          <p:spPr>
            <a:xfrm rot="10800000" flipH="1">
              <a:off x="5130830" y="4175605"/>
              <a:ext cx="4022475" cy="2682396"/>
            </a:xfrm>
            <a:prstGeom prst="straightConnector1">
              <a:avLst/>
            </a:prstGeom>
            <a:noFill/>
            <a:ln w="9525" cap="flat" cmpd="sng">
              <a:solidFill>
                <a:srgbClr val="D8D8D8"/>
              </a:solidFill>
              <a:prstDash val="solid"/>
              <a:round/>
              <a:headEnd type="none" w="sm" len="sm"/>
              <a:tailEnd type="none" w="sm" len="sm"/>
            </a:ln>
          </p:spPr>
        </p:cxnSp>
        <p:cxnSp>
          <p:nvCxnSpPr>
            <p:cNvPr id="568" name="Google Shape;568;p67"/>
            <p:cNvCxnSpPr/>
            <p:nvPr/>
          </p:nvCxnSpPr>
          <p:spPr>
            <a:xfrm>
              <a:off x="7042707" y="0"/>
              <a:ext cx="1219200" cy="6858000"/>
            </a:xfrm>
            <a:prstGeom prst="straightConnector1">
              <a:avLst/>
            </a:prstGeom>
            <a:noFill/>
            <a:ln w="9525" cap="flat" cmpd="sng">
              <a:solidFill>
                <a:srgbClr val="BFBFBF"/>
              </a:solidFill>
              <a:prstDash val="solid"/>
              <a:round/>
              <a:headEnd type="none" w="sm" len="sm"/>
              <a:tailEnd type="none" w="sm" len="sm"/>
            </a:ln>
          </p:spPr>
        </p:cxnSp>
        <p:sp>
          <p:nvSpPr>
            <p:cNvPr id="569" name="Google Shape;569;p67"/>
            <p:cNvSpPr/>
            <p:nvPr/>
          </p:nvSpPr>
          <p:spPr>
            <a:xfrm>
              <a:off x="6891896" y="1"/>
              <a:ext cx="2269442" cy="6866466"/>
            </a:xfrm>
            <a:custGeom>
              <a:avLst/>
              <a:gdLst/>
              <a:ahLst/>
              <a:cxnLst/>
              <a:rect l="l" t="t" r="r" b="b"/>
              <a:pathLst>
                <a:path w="2269442" h="6866466" extrusionOk="0">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29803"/>
              </a:schemeClr>
            </a:solidFill>
            <a:ln>
              <a:noFill/>
            </a:ln>
          </p:spPr>
          <p:txBody>
            <a:bodyPr spcFirstLastPara="1" wrap="square" lIns="91425" tIns="91425" rIns="91425" bIns="91425" anchor="ctr" anchorCtr="0">
              <a:noAutofit/>
            </a:bodyPr>
            <a:lstStyle/>
            <a:p>
              <a:endParaRPr/>
            </a:p>
          </p:txBody>
        </p:sp>
        <p:sp>
          <p:nvSpPr>
            <p:cNvPr id="570" name="Google Shape;570;p67"/>
            <p:cNvSpPr/>
            <p:nvPr/>
          </p:nvSpPr>
          <p:spPr>
            <a:xfrm>
              <a:off x="7205158" y="-8467"/>
              <a:ext cx="1948147" cy="6866467"/>
            </a:xfrm>
            <a:custGeom>
              <a:avLst/>
              <a:gdLst/>
              <a:ahLst/>
              <a:cxnLst/>
              <a:rect l="l" t="t" r="r" b="b"/>
              <a:pathLst>
                <a:path w="1948147" h="6866467" extrusionOk="0">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p:spPr>
          <p:txBody>
            <a:bodyPr spcFirstLastPara="1" wrap="square" lIns="91425" tIns="91425" rIns="91425" bIns="91425" anchor="ctr" anchorCtr="0">
              <a:noAutofit/>
            </a:bodyPr>
            <a:lstStyle/>
            <a:p>
              <a:endParaRPr/>
            </a:p>
          </p:txBody>
        </p:sp>
        <p:sp>
          <p:nvSpPr>
            <p:cNvPr id="571" name="Google Shape;571;p67"/>
            <p:cNvSpPr/>
            <p:nvPr/>
          </p:nvSpPr>
          <p:spPr>
            <a:xfrm>
              <a:off x="6637896" y="3920066"/>
              <a:ext cx="2513565" cy="2937933"/>
            </a:xfrm>
            <a:custGeom>
              <a:avLst/>
              <a:gdLst/>
              <a:ahLst/>
              <a:cxnLst/>
              <a:rect l="l" t="t" r="r" b="b"/>
              <a:pathLst>
                <a:path w="3259667" h="3810000" extrusionOk="0">
                  <a:moveTo>
                    <a:pt x="0" y="3810000"/>
                  </a:moveTo>
                  <a:lnTo>
                    <a:pt x="3251200" y="0"/>
                  </a:lnTo>
                  <a:cubicBezTo>
                    <a:pt x="3254022" y="1270000"/>
                    <a:pt x="3256845" y="2540000"/>
                    <a:pt x="3259667" y="3810000"/>
                  </a:cubicBezTo>
                  <a:lnTo>
                    <a:pt x="0" y="3810000"/>
                  </a:lnTo>
                  <a:close/>
                </a:path>
              </a:pathLst>
            </a:custGeom>
            <a:solidFill>
              <a:schemeClr val="accent2">
                <a:alpha val="71764"/>
              </a:schemeClr>
            </a:solidFill>
            <a:ln>
              <a:noFill/>
            </a:ln>
          </p:spPr>
          <p:txBody>
            <a:bodyPr spcFirstLastPara="1" wrap="square" lIns="91425" tIns="91425" rIns="91425" bIns="91425" anchor="ctr" anchorCtr="0">
              <a:noAutofit/>
            </a:bodyPr>
            <a:lstStyle/>
            <a:p>
              <a:endParaRPr/>
            </a:p>
          </p:txBody>
        </p:sp>
        <p:sp>
          <p:nvSpPr>
            <p:cNvPr id="572" name="Google Shape;572;p67"/>
            <p:cNvSpPr/>
            <p:nvPr/>
          </p:nvSpPr>
          <p:spPr>
            <a:xfrm>
              <a:off x="7010429" y="-8467"/>
              <a:ext cx="2142876" cy="6866467"/>
            </a:xfrm>
            <a:custGeom>
              <a:avLst/>
              <a:gdLst/>
              <a:ahLst/>
              <a:cxnLst/>
              <a:rect l="l" t="t" r="r" b="b"/>
              <a:pathLst>
                <a:path w="2853267" h="6866467" extrusionOk="0">
                  <a:moveTo>
                    <a:pt x="0" y="0"/>
                  </a:moveTo>
                  <a:lnTo>
                    <a:pt x="2472267" y="6866467"/>
                  </a:lnTo>
                  <a:lnTo>
                    <a:pt x="2853267" y="6858000"/>
                  </a:lnTo>
                  <a:lnTo>
                    <a:pt x="2853267" y="0"/>
                  </a:lnTo>
                  <a:lnTo>
                    <a:pt x="0" y="0"/>
                  </a:lnTo>
                  <a:close/>
                </a:path>
              </a:pathLst>
            </a:custGeom>
            <a:solidFill>
              <a:srgbClr val="554840">
                <a:alpha val="69803"/>
              </a:srgbClr>
            </a:solidFill>
            <a:ln>
              <a:noFill/>
            </a:ln>
          </p:spPr>
        </p:sp>
        <p:sp>
          <p:nvSpPr>
            <p:cNvPr id="573" name="Google Shape;573;p67"/>
            <p:cNvSpPr/>
            <p:nvPr/>
          </p:nvSpPr>
          <p:spPr>
            <a:xfrm>
              <a:off x="8295776" y="-8467"/>
              <a:ext cx="857530" cy="6866467"/>
            </a:xfrm>
            <a:custGeom>
              <a:avLst/>
              <a:gdLst/>
              <a:ahLst/>
              <a:cxnLst/>
              <a:rect l="l" t="t" r="r" b="b"/>
              <a:pathLst>
                <a:path w="1286933" h="6866467" extrusionOk="0">
                  <a:moveTo>
                    <a:pt x="1016000" y="0"/>
                  </a:moveTo>
                  <a:lnTo>
                    <a:pt x="0" y="6866467"/>
                  </a:lnTo>
                  <a:lnTo>
                    <a:pt x="1286933" y="6866467"/>
                  </a:lnTo>
                  <a:cubicBezTo>
                    <a:pt x="1284111" y="4577645"/>
                    <a:pt x="1281288" y="2288822"/>
                    <a:pt x="1278466" y="0"/>
                  </a:cubicBezTo>
                  <a:lnTo>
                    <a:pt x="1016000" y="0"/>
                  </a:lnTo>
                  <a:close/>
                </a:path>
              </a:pathLst>
            </a:custGeom>
            <a:solidFill>
              <a:srgbClr val="FF3334">
                <a:alpha val="69803"/>
              </a:srgbClr>
            </a:solidFill>
            <a:ln>
              <a:noFill/>
            </a:ln>
          </p:spPr>
          <p:txBody>
            <a:bodyPr spcFirstLastPara="1" wrap="square" lIns="91425" tIns="91425" rIns="91425" bIns="91425" anchor="ctr" anchorCtr="0">
              <a:noAutofit/>
            </a:bodyPr>
            <a:lstStyle/>
            <a:p>
              <a:endParaRPr/>
            </a:p>
          </p:txBody>
        </p:sp>
        <p:sp>
          <p:nvSpPr>
            <p:cNvPr id="574" name="Google Shape;574;p67"/>
            <p:cNvSpPr/>
            <p:nvPr/>
          </p:nvSpPr>
          <p:spPr>
            <a:xfrm>
              <a:off x="8077231" y="-8468"/>
              <a:ext cx="1066770" cy="6866467"/>
            </a:xfrm>
            <a:custGeom>
              <a:avLst/>
              <a:gdLst/>
              <a:ahLst/>
              <a:cxnLst/>
              <a:rect l="l" t="t" r="r" b="b"/>
              <a:pathLst>
                <a:path w="1270244" h="6866467" extrusionOk="0">
                  <a:moveTo>
                    <a:pt x="0" y="0"/>
                  </a:moveTo>
                  <a:lnTo>
                    <a:pt x="1117600" y="6866467"/>
                  </a:lnTo>
                  <a:lnTo>
                    <a:pt x="1270000" y="6866467"/>
                  </a:lnTo>
                  <a:cubicBezTo>
                    <a:pt x="1272822" y="4574822"/>
                    <a:pt x="1250245" y="2291645"/>
                    <a:pt x="1253067" y="0"/>
                  </a:cubicBezTo>
                  <a:lnTo>
                    <a:pt x="0" y="0"/>
                  </a:lnTo>
                  <a:close/>
                </a:path>
              </a:pathLst>
            </a:custGeom>
            <a:solidFill>
              <a:schemeClr val="accent1">
                <a:alpha val="64705"/>
              </a:schemeClr>
            </a:solidFill>
            <a:ln>
              <a:noFill/>
            </a:ln>
          </p:spPr>
          <p:txBody>
            <a:bodyPr spcFirstLastPara="1" wrap="square" lIns="91425" tIns="91425" rIns="91425" bIns="91425" anchor="ctr" anchorCtr="0">
              <a:noAutofit/>
            </a:bodyPr>
            <a:lstStyle/>
            <a:p>
              <a:endParaRPr/>
            </a:p>
          </p:txBody>
        </p:sp>
        <p:sp>
          <p:nvSpPr>
            <p:cNvPr id="575" name="Google Shape;575;p67"/>
            <p:cNvSpPr/>
            <p:nvPr/>
          </p:nvSpPr>
          <p:spPr>
            <a:xfrm>
              <a:off x="8060297" y="4893733"/>
              <a:ext cx="1094086" cy="1964267"/>
            </a:xfrm>
            <a:custGeom>
              <a:avLst/>
              <a:gdLst/>
              <a:ahLst/>
              <a:cxnLst/>
              <a:rect l="l" t="t" r="r" b="b"/>
              <a:pathLst>
                <a:path w="1820333" h="3268133" extrusionOk="0">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p:spPr>
          <p:txBody>
            <a:bodyPr spcFirstLastPara="1" wrap="square" lIns="91425" tIns="91425" rIns="91425" bIns="91425" anchor="ctr" anchorCtr="0">
              <a:noAutofit/>
            </a:bodyPr>
            <a:lstStyle/>
            <a:p>
              <a:endParaRPr/>
            </a:p>
          </p:txBody>
        </p:sp>
      </p:grpSp>
      <p:sp>
        <p:nvSpPr>
          <p:cNvPr id="576" name="Google Shape;576;p67"/>
          <p:cNvSpPr txBox="1"/>
          <p:nvPr/>
        </p:nvSpPr>
        <p:spPr>
          <a:xfrm>
            <a:off x="1600200" y="5943601"/>
            <a:ext cx="3962400" cy="810143"/>
          </a:xfrm>
          <a:prstGeom prst="rect">
            <a:avLst/>
          </a:prstGeom>
          <a:gradFill>
            <a:gsLst>
              <a:gs pos="0">
                <a:schemeClr val="accent1"/>
              </a:gs>
              <a:gs pos="56000">
                <a:srgbClr val="560A00">
                  <a:alpha val="60000"/>
                </a:srgbClr>
              </a:gs>
              <a:gs pos="100000">
                <a:srgbClr val="560A00">
                  <a:alpha val="60000"/>
                </a:srgbClr>
              </a:gs>
            </a:gsLst>
            <a:lin ang="13500000" scaled="0"/>
          </a:gradFill>
          <a:ln>
            <a:noFill/>
          </a:ln>
        </p:spPr>
        <p:txBody>
          <a:bodyPr spcFirstLastPara="1" wrap="square" lIns="91425" tIns="45700" rIns="91425" bIns="45700" anchor="t" anchorCtr="0">
            <a:noAutofit/>
          </a:bodyPr>
          <a:lstStyle/>
          <a:p>
            <a:pPr algn="ctr">
              <a:buClr>
                <a:schemeClr val="lt1"/>
              </a:buClr>
              <a:buSzPts val="5000"/>
            </a:pPr>
            <a:r>
              <a:rPr lang="en-US" sz="5000">
                <a:solidFill>
                  <a:schemeClr val="lt1"/>
                </a:solidFill>
                <a:latin typeface="Arial"/>
                <a:ea typeface="Arial"/>
                <a:cs typeface="Arial"/>
                <a:sym typeface="Arial"/>
              </a:rPr>
              <a:t>Sheep Breeds</a:t>
            </a:r>
            <a:endParaRPr sz="5000">
              <a:solidFill>
                <a:schemeClr val="lt1"/>
              </a:solidFill>
              <a:latin typeface="Arial"/>
              <a:ea typeface="Arial"/>
              <a:cs typeface="Arial"/>
              <a:sym typeface="Arial"/>
            </a:endParaRPr>
          </a:p>
        </p:txBody>
      </p:sp>
    </p:spTree>
    <p:extLst>
      <p:ext uri="{BB962C8B-B14F-4D97-AF65-F5344CB8AC3E}">
        <p14:creationId xmlns:p14="http://schemas.microsoft.com/office/powerpoint/2010/main" val="61622515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80"/>
        <p:cNvGrpSpPr/>
        <p:nvPr/>
      </p:nvGrpSpPr>
      <p:grpSpPr>
        <a:xfrm>
          <a:off x="0" y="0"/>
          <a:ext cx="0" cy="0"/>
          <a:chOff x="0" y="0"/>
          <a:chExt cx="0" cy="0"/>
        </a:xfrm>
      </p:grpSpPr>
      <p:sp>
        <p:nvSpPr>
          <p:cNvPr id="581" name="Google Shape;581;p68"/>
          <p:cNvSpPr txBox="1">
            <a:spLocks noGrp="1"/>
          </p:cNvSpPr>
          <p:nvPr>
            <p:ph type="title"/>
          </p:nvPr>
        </p:nvSpPr>
        <p:spPr>
          <a:xfrm>
            <a:off x="2133600" y="609600"/>
            <a:ext cx="6347713" cy="685126"/>
          </a:xfrm>
          <a:prstGeom prst="rect">
            <a:avLst/>
          </a:prstGeom>
          <a:noFill/>
          <a:ln>
            <a:noFill/>
          </a:ln>
        </p:spPr>
        <p:txBody>
          <a:bodyPr spcFirstLastPara="1" vert="horz" wrap="square" lIns="91425" tIns="45700" rIns="91425" bIns="45700" rtlCol="0" anchor="t" anchorCtr="0">
            <a:noAutofit/>
          </a:bodyPr>
          <a:lstStyle/>
          <a:p>
            <a:pPr>
              <a:spcBef>
                <a:spcPts val="0"/>
              </a:spcBef>
              <a:buClr>
                <a:schemeClr val="accent1"/>
              </a:buClr>
              <a:buSzPts val="3600"/>
            </a:pPr>
            <a:r>
              <a:rPr lang="en-US"/>
              <a:t>Sheep Breeds</a:t>
            </a:r>
            <a:endParaRPr/>
          </a:p>
        </p:txBody>
      </p:sp>
      <p:sp>
        <p:nvSpPr>
          <p:cNvPr id="582" name="Google Shape;582;p68"/>
          <p:cNvSpPr txBox="1">
            <a:spLocks noGrp="1"/>
          </p:cNvSpPr>
          <p:nvPr>
            <p:ph idx="1"/>
          </p:nvPr>
        </p:nvSpPr>
        <p:spPr>
          <a:xfrm>
            <a:off x="2133599" y="1375647"/>
            <a:ext cx="6347714" cy="4665717"/>
          </a:xfrm>
          <a:prstGeom prst="rect">
            <a:avLst/>
          </a:prstGeom>
          <a:noFill/>
          <a:ln>
            <a:noFill/>
          </a:ln>
        </p:spPr>
        <p:txBody>
          <a:bodyPr spcFirstLastPara="1" vert="horz" wrap="square" lIns="91425" tIns="45700" rIns="91425" bIns="45700" rtlCol="0" anchor="t" anchorCtr="0">
            <a:noAutofit/>
          </a:bodyPr>
          <a:lstStyle/>
          <a:p>
            <a:pPr marL="342900" indent="-342900">
              <a:spcBef>
                <a:spcPts val="0"/>
              </a:spcBef>
              <a:buSzPts val="1440"/>
              <a:buChar char="▶"/>
            </a:pPr>
            <a:r>
              <a:rPr lang="en-US"/>
              <a:t>Two easy ways to distinguish between swine breeds:</a:t>
            </a:r>
            <a:endParaRPr/>
          </a:p>
          <a:p>
            <a:pPr marL="742950" lvl="1" indent="-285750">
              <a:spcBef>
                <a:spcPts val="1000"/>
              </a:spcBef>
              <a:buSzPts val="1280"/>
              <a:buChar char="▶"/>
            </a:pPr>
            <a:r>
              <a:rPr lang="en-US"/>
              <a:t>White face (dam breed) vs. Black face (sire breed)</a:t>
            </a:r>
            <a:endParaRPr/>
          </a:p>
          <a:p>
            <a:pPr marL="742950" lvl="1" indent="-285750">
              <a:spcBef>
                <a:spcPts val="1000"/>
              </a:spcBef>
              <a:buSzPts val="1280"/>
              <a:buChar char="▶"/>
            </a:pPr>
            <a:r>
              <a:rPr lang="en-US"/>
              <a:t>Fine wool vs. medium wool vs. long wool</a:t>
            </a:r>
            <a:endParaRPr/>
          </a:p>
        </p:txBody>
      </p:sp>
      <p:pic>
        <p:nvPicPr>
          <p:cNvPr id="583" name="Google Shape;583;p68"/>
          <p:cNvPicPr preferRelativeResize="0"/>
          <p:nvPr/>
        </p:nvPicPr>
        <p:blipFill rotWithShape="1">
          <a:blip r:embed="rId3">
            <a:alphaModFix/>
          </a:blip>
          <a:srcRect l="11848" t="6684" r="11138" b="-237"/>
          <a:stretch/>
        </p:blipFill>
        <p:spPr>
          <a:xfrm>
            <a:off x="1752601" y="2971800"/>
            <a:ext cx="4622801" cy="3733800"/>
          </a:xfrm>
          <a:prstGeom prst="rect">
            <a:avLst/>
          </a:prstGeom>
          <a:noFill/>
          <a:ln>
            <a:noFill/>
          </a:ln>
        </p:spPr>
      </p:pic>
      <p:pic>
        <p:nvPicPr>
          <p:cNvPr id="584" name="Google Shape;584;p68"/>
          <p:cNvPicPr preferRelativeResize="0"/>
          <p:nvPr/>
        </p:nvPicPr>
        <p:blipFill rotWithShape="1">
          <a:blip r:embed="rId4">
            <a:alphaModFix/>
          </a:blip>
          <a:srcRect l="13333" r="15000"/>
          <a:stretch/>
        </p:blipFill>
        <p:spPr>
          <a:xfrm>
            <a:off x="6433437" y="2915728"/>
            <a:ext cx="4095750" cy="3810000"/>
          </a:xfrm>
          <a:prstGeom prst="rect">
            <a:avLst/>
          </a:prstGeom>
          <a:noFill/>
          <a:ln>
            <a:noFill/>
          </a:ln>
        </p:spPr>
      </p:pic>
    </p:spTree>
    <p:extLst>
      <p:ext uri="{BB962C8B-B14F-4D97-AF65-F5344CB8AC3E}">
        <p14:creationId xmlns:p14="http://schemas.microsoft.com/office/powerpoint/2010/main" val="7962057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50"/>
        <p:cNvGrpSpPr/>
        <p:nvPr/>
      </p:nvGrpSpPr>
      <p:grpSpPr>
        <a:xfrm>
          <a:off x="0" y="0"/>
          <a:ext cx="0" cy="0"/>
          <a:chOff x="0" y="0"/>
          <a:chExt cx="0" cy="0"/>
        </a:xfrm>
      </p:grpSpPr>
      <p:sp>
        <p:nvSpPr>
          <p:cNvPr id="451" name="Google Shape;451;p51"/>
          <p:cNvSpPr txBox="1">
            <a:spLocks noGrp="1"/>
          </p:cNvSpPr>
          <p:nvPr>
            <p:ph type="title"/>
          </p:nvPr>
        </p:nvSpPr>
        <p:spPr>
          <a:xfrm>
            <a:off x="2133600" y="609600"/>
            <a:ext cx="6347713" cy="685126"/>
          </a:xfrm>
          <a:prstGeom prst="rect">
            <a:avLst/>
          </a:prstGeom>
          <a:noFill/>
          <a:ln>
            <a:noFill/>
          </a:ln>
        </p:spPr>
        <p:txBody>
          <a:bodyPr spcFirstLastPara="1" vert="horz" wrap="square" lIns="91425" tIns="45700" rIns="91425" bIns="45700" rtlCol="0" anchor="t" anchorCtr="0">
            <a:noAutofit/>
          </a:bodyPr>
          <a:lstStyle/>
          <a:p>
            <a:pPr>
              <a:spcBef>
                <a:spcPts val="0"/>
              </a:spcBef>
              <a:buClr>
                <a:schemeClr val="accent1"/>
              </a:buClr>
              <a:buSzPts val="3600"/>
            </a:pPr>
            <a:r>
              <a:rPr lang="en-US"/>
              <a:t>Goat Breeds</a:t>
            </a:r>
            <a:endParaRPr/>
          </a:p>
        </p:txBody>
      </p:sp>
      <p:sp>
        <p:nvSpPr>
          <p:cNvPr id="452" name="Google Shape;452;p51"/>
          <p:cNvSpPr txBox="1">
            <a:spLocks noGrp="1"/>
          </p:cNvSpPr>
          <p:nvPr>
            <p:ph idx="1"/>
          </p:nvPr>
        </p:nvSpPr>
        <p:spPr>
          <a:xfrm>
            <a:off x="2133599" y="1375647"/>
            <a:ext cx="6347714" cy="4665717"/>
          </a:xfrm>
          <a:prstGeom prst="rect">
            <a:avLst/>
          </a:prstGeom>
          <a:noFill/>
          <a:ln>
            <a:noFill/>
          </a:ln>
        </p:spPr>
        <p:txBody>
          <a:bodyPr spcFirstLastPara="1" vert="horz" wrap="square" lIns="91425" tIns="45700" rIns="91425" bIns="45700" rtlCol="0" anchor="t" anchorCtr="0">
            <a:noAutofit/>
          </a:bodyPr>
          <a:lstStyle/>
          <a:p>
            <a:pPr marL="342900" indent="-342900">
              <a:spcBef>
                <a:spcPts val="0"/>
              </a:spcBef>
              <a:buSzPts val="1440"/>
              <a:buChar char="▶"/>
            </a:pPr>
            <a:r>
              <a:rPr lang="en-US"/>
              <a:t>You will need to be able to identify the following goat breeds:</a:t>
            </a:r>
            <a:endParaRPr/>
          </a:p>
          <a:p>
            <a:pPr marL="742950" lvl="1" indent="-285750">
              <a:spcBef>
                <a:spcPts val="1000"/>
              </a:spcBef>
              <a:buSzPts val="1280"/>
              <a:buChar char="▶"/>
            </a:pPr>
            <a:r>
              <a:rPr lang="en-US"/>
              <a:t>Alpine</a:t>
            </a:r>
            <a:endParaRPr/>
          </a:p>
          <a:p>
            <a:pPr marL="742950" lvl="1" indent="-285750">
              <a:spcBef>
                <a:spcPts val="1000"/>
              </a:spcBef>
              <a:buSzPts val="1280"/>
              <a:buChar char="▶"/>
            </a:pPr>
            <a:r>
              <a:rPr lang="en-US"/>
              <a:t>Angora</a:t>
            </a:r>
            <a:endParaRPr/>
          </a:p>
          <a:p>
            <a:pPr marL="742950" lvl="1" indent="-285750">
              <a:spcBef>
                <a:spcPts val="1000"/>
              </a:spcBef>
              <a:buSzPts val="1280"/>
              <a:buChar char="▶"/>
            </a:pPr>
            <a:r>
              <a:rPr lang="en-US"/>
              <a:t>Boer (NOT boar!)</a:t>
            </a:r>
            <a:endParaRPr/>
          </a:p>
          <a:p>
            <a:pPr marL="742950" lvl="1" indent="-285750">
              <a:spcBef>
                <a:spcPts val="1000"/>
              </a:spcBef>
              <a:buSzPts val="1280"/>
              <a:buChar char="▶"/>
            </a:pPr>
            <a:r>
              <a:rPr lang="en-US"/>
              <a:t>LaMancha</a:t>
            </a:r>
            <a:endParaRPr/>
          </a:p>
          <a:p>
            <a:pPr marL="742950" lvl="1" indent="-285750">
              <a:spcBef>
                <a:spcPts val="1000"/>
              </a:spcBef>
              <a:buSzPts val="1280"/>
              <a:buChar char="▶"/>
            </a:pPr>
            <a:r>
              <a:rPr lang="en-US"/>
              <a:t>Nubian</a:t>
            </a:r>
            <a:endParaRPr/>
          </a:p>
          <a:p>
            <a:pPr marL="742950" lvl="1" indent="-285750">
              <a:spcBef>
                <a:spcPts val="1000"/>
              </a:spcBef>
              <a:buSzPts val="1280"/>
              <a:buChar char="▶"/>
            </a:pPr>
            <a:r>
              <a:rPr lang="en-US"/>
              <a:t>Saanen</a:t>
            </a:r>
            <a:endParaRPr/>
          </a:p>
          <a:p>
            <a:pPr marL="742950" lvl="1" indent="-285750">
              <a:spcBef>
                <a:spcPts val="1000"/>
              </a:spcBef>
              <a:buSzPts val="1280"/>
              <a:buChar char="▶"/>
            </a:pPr>
            <a:r>
              <a:rPr lang="en-US"/>
              <a:t>Toggenburg</a:t>
            </a:r>
            <a:endParaRPr/>
          </a:p>
        </p:txBody>
      </p:sp>
      <p:sp>
        <p:nvSpPr>
          <p:cNvPr id="453" name="Google Shape;453;p51"/>
          <p:cNvSpPr txBox="1"/>
          <p:nvPr/>
        </p:nvSpPr>
        <p:spPr>
          <a:xfrm>
            <a:off x="5486400" y="2133600"/>
            <a:ext cx="3009708" cy="1066800"/>
          </a:xfrm>
          <a:prstGeom prst="rect">
            <a:avLst/>
          </a:prstGeom>
          <a:gradFill>
            <a:gsLst>
              <a:gs pos="0">
                <a:schemeClr val="accent1"/>
              </a:gs>
              <a:gs pos="56000">
                <a:srgbClr val="560A00">
                  <a:alpha val="60000"/>
                </a:srgbClr>
              </a:gs>
              <a:gs pos="100000">
                <a:srgbClr val="560A00">
                  <a:alpha val="60000"/>
                </a:srgbClr>
              </a:gs>
            </a:gsLst>
            <a:lin ang="13500000" scaled="0"/>
          </a:gradFill>
          <a:ln>
            <a:noFill/>
          </a:ln>
        </p:spPr>
        <p:txBody>
          <a:bodyPr spcFirstLastPara="1" wrap="square" lIns="91425" tIns="45700" rIns="91425" bIns="45700" anchor="t" anchorCtr="0">
            <a:noAutofit/>
          </a:bodyPr>
          <a:lstStyle/>
          <a:p>
            <a:pPr algn="ctr">
              <a:buClr>
                <a:schemeClr val="lt1"/>
              </a:buClr>
              <a:buSzPts val="3000"/>
            </a:pPr>
            <a:r>
              <a:rPr lang="en-US" sz="3000">
                <a:solidFill>
                  <a:schemeClr val="lt1"/>
                </a:solidFill>
                <a:latin typeface="Arial"/>
                <a:ea typeface="Arial"/>
                <a:cs typeface="Arial"/>
                <a:sym typeface="Arial"/>
              </a:rPr>
              <a:t>All goats are naturally horned!</a:t>
            </a:r>
            <a:endParaRPr sz="3000">
              <a:solidFill>
                <a:schemeClr val="lt1"/>
              </a:solidFill>
              <a:latin typeface="Arial"/>
              <a:ea typeface="Arial"/>
              <a:cs typeface="Arial"/>
              <a:sym typeface="Arial"/>
            </a:endParaRPr>
          </a:p>
        </p:txBody>
      </p:sp>
    </p:spTree>
    <p:extLst>
      <p:ext uri="{BB962C8B-B14F-4D97-AF65-F5344CB8AC3E}">
        <p14:creationId xmlns:p14="http://schemas.microsoft.com/office/powerpoint/2010/main" val="156394674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588"/>
        <p:cNvGrpSpPr/>
        <p:nvPr/>
      </p:nvGrpSpPr>
      <p:grpSpPr>
        <a:xfrm>
          <a:off x="0" y="0"/>
          <a:ext cx="0" cy="0"/>
          <a:chOff x="0" y="0"/>
          <a:chExt cx="0" cy="0"/>
        </a:xfrm>
      </p:grpSpPr>
      <p:sp>
        <p:nvSpPr>
          <p:cNvPr id="589" name="Google Shape;589;p69"/>
          <p:cNvSpPr txBox="1">
            <a:spLocks noGrp="1"/>
          </p:cNvSpPr>
          <p:nvPr>
            <p:ph type="title"/>
          </p:nvPr>
        </p:nvSpPr>
        <p:spPr>
          <a:xfrm>
            <a:off x="2133600" y="609600"/>
            <a:ext cx="6347713" cy="685126"/>
          </a:xfrm>
          <a:prstGeom prst="rect">
            <a:avLst/>
          </a:prstGeom>
          <a:noFill/>
          <a:ln>
            <a:noFill/>
          </a:ln>
        </p:spPr>
        <p:txBody>
          <a:bodyPr spcFirstLastPara="1" vert="horz" wrap="square" lIns="91425" tIns="45700" rIns="91425" bIns="45700" rtlCol="0" anchor="t" anchorCtr="0">
            <a:noAutofit/>
          </a:bodyPr>
          <a:lstStyle/>
          <a:p>
            <a:pPr>
              <a:spcBef>
                <a:spcPts val="0"/>
              </a:spcBef>
              <a:buClr>
                <a:schemeClr val="accent1"/>
              </a:buClr>
              <a:buSzPts val="3600"/>
            </a:pPr>
            <a:r>
              <a:rPr lang="en-US"/>
              <a:t>Fine Wool Breeds</a:t>
            </a:r>
            <a:endParaRPr/>
          </a:p>
        </p:txBody>
      </p:sp>
      <p:sp>
        <p:nvSpPr>
          <p:cNvPr id="590" name="Google Shape;590;p69"/>
          <p:cNvSpPr txBox="1">
            <a:spLocks noGrp="1"/>
          </p:cNvSpPr>
          <p:nvPr>
            <p:ph idx="1"/>
          </p:nvPr>
        </p:nvSpPr>
        <p:spPr>
          <a:xfrm>
            <a:off x="2133599" y="1375647"/>
            <a:ext cx="6347714" cy="4665717"/>
          </a:xfrm>
          <a:prstGeom prst="rect">
            <a:avLst/>
          </a:prstGeom>
          <a:noFill/>
          <a:ln>
            <a:noFill/>
          </a:ln>
        </p:spPr>
        <p:txBody>
          <a:bodyPr spcFirstLastPara="1" vert="horz" wrap="square" lIns="91425" tIns="45700" rIns="91425" bIns="45700" rtlCol="0" anchor="t" anchorCtr="0">
            <a:noAutofit/>
          </a:bodyPr>
          <a:lstStyle/>
          <a:p>
            <a:pPr marL="342900" indent="-342900">
              <a:spcBef>
                <a:spcPts val="0"/>
              </a:spcBef>
              <a:buSzPts val="1440"/>
              <a:buChar char="▶"/>
            </a:pPr>
            <a:r>
              <a:rPr lang="en-US"/>
              <a:t>These breeds are known for their excellent wool quality and are often used for wool production</a:t>
            </a:r>
            <a:endParaRPr/>
          </a:p>
          <a:p>
            <a:pPr marL="342900" indent="-342900">
              <a:buSzPts val="1440"/>
              <a:buChar char="▶"/>
            </a:pPr>
            <a:r>
              <a:rPr lang="en-US"/>
              <a:t>Breeds you will need to identify include:</a:t>
            </a:r>
            <a:endParaRPr/>
          </a:p>
          <a:p>
            <a:pPr marL="742950" lvl="1" indent="-285750">
              <a:spcBef>
                <a:spcPts val="1000"/>
              </a:spcBef>
              <a:buSzPts val="1280"/>
              <a:buChar char="▶"/>
            </a:pPr>
            <a:r>
              <a:rPr lang="en-US"/>
              <a:t>Merino</a:t>
            </a:r>
            <a:endParaRPr/>
          </a:p>
          <a:p>
            <a:pPr marL="742950" lvl="1" indent="-285750">
              <a:spcBef>
                <a:spcPts val="1000"/>
              </a:spcBef>
              <a:buSzPts val="1280"/>
              <a:buChar char="▶"/>
            </a:pPr>
            <a:r>
              <a:rPr lang="en-US"/>
              <a:t>Rambouillet</a:t>
            </a:r>
            <a:endParaRPr/>
          </a:p>
        </p:txBody>
      </p:sp>
      <p:pic>
        <p:nvPicPr>
          <p:cNvPr id="591" name="Google Shape;591;p69"/>
          <p:cNvPicPr preferRelativeResize="0"/>
          <p:nvPr/>
        </p:nvPicPr>
        <p:blipFill rotWithShape="1">
          <a:blip r:embed="rId3">
            <a:alphaModFix/>
          </a:blip>
          <a:srcRect/>
          <a:stretch/>
        </p:blipFill>
        <p:spPr>
          <a:xfrm>
            <a:off x="1600200" y="3221773"/>
            <a:ext cx="4800600" cy="3550503"/>
          </a:xfrm>
          <a:prstGeom prst="rect">
            <a:avLst/>
          </a:prstGeom>
          <a:noFill/>
          <a:ln>
            <a:noFill/>
          </a:ln>
        </p:spPr>
      </p:pic>
      <p:pic>
        <p:nvPicPr>
          <p:cNvPr id="592" name="Google Shape;592;p69"/>
          <p:cNvPicPr preferRelativeResize="0"/>
          <p:nvPr/>
        </p:nvPicPr>
        <p:blipFill rotWithShape="1">
          <a:blip r:embed="rId4">
            <a:alphaModFix/>
          </a:blip>
          <a:srcRect l="9402" r="6710"/>
          <a:stretch/>
        </p:blipFill>
        <p:spPr>
          <a:xfrm>
            <a:off x="6477001" y="3505201"/>
            <a:ext cx="4096646" cy="3267075"/>
          </a:xfrm>
          <a:prstGeom prst="rect">
            <a:avLst/>
          </a:prstGeom>
          <a:noFill/>
          <a:ln>
            <a:noFill/>
          </a:ln>
        </p:spPr>
      </p:pic>
    </p:spTree>
    <p:extLst>
      <p:ext uri="{BB962C8B-B14F-4D97-AF65-F5344CB8AC3E}">
        <p14:creationId xmlns:p14="http://schemas.microsoft.com/office/powerpoint/2010/main" val="382315540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596"/>
        <p:cNvGrpSpPr/>
        <p:nvPr/>
      </p:nvGrpSpPr>
      <p:grpSpPr>
        <a:xfrm>
          <a:off x="0" y="0"/>
          <a:ext cx="0" cy="0"/>
          <a:chOff x="0" y="0"/>
          <a:chExt cx="0" cy="0"/>
        </a:xfrm>
      </p:grpSpPr>
      <p:pic>
        <p:nvPicPr>
          <p:cNvPr id="597" name="Google Shape;597;p70" descr="Image result for merino sheep">
            <a:hlinkClick r:id="rId3"/>
          </p:cNvPr>
          <p:cNvPicPr preferRelativeResize="0"/>
          <p:nvPr/>
        </p:nvPicPr>
        <p:blipFill rotWithShape="1">
          <a:blip r:embed="rId4">
            <a:alphaModFix/>
          </a:blip>
          <a:srcRect/>
          <a:stretch/>
        </p:blipFill>
        <p:spPr>
          <a:xfrm flipH="1">
            <a:off x="380998" y="-369223"/>
            <a:ext cx="10904502" cy="7223067"/>
          </a:xfrm>
          <a:prstGeom prst="rect">
            <a:avLst/>
          </a:prstGeom>
          <a:noFill/>
          <a:ln>
            <a:noFill/>
          </a:ln>
        </p:spPr>
      </p:pic>
      <p:sp>
        <p:nvSpPr>
          <p:cNvPr id="598" name="Google Shape;598;p70"/>
          <p:cNvSpPr txBox="1"/>
          <p:nvPr/>
        </p:nvSpPr>
        <p:spPr>
          <a:xfrm>
            <a:off x="1600200" y="5943601"/>
            <a:ext cx="2286000" cy="810143"/>
          </a:xfrm>
          <a:prstGeom prst="rect">
            <a:avLst/>
          </a:prstGeom>
          <a:gradFill>
            <a:gsLst>
              <a:gs pos="0">
                <a:schemeClr val="accent1"/>
              </a:gs>
              <a:gs pos="56000">
                <a:srgbClr val="560A00">
                  <a:alpha val="60000"/>
                </a:srgbClr>
              </a:gs>
              <a:gs pos="100000">
                <a:srgbClr val="560A00">
                  <a:alpha val="60000"/>
                </a:srgbClr>
              </a:gs>
            </a:gsLst>
            <a:lin ang="13500000" scaled="0"/>
          </a:gradFill>
          <a:ln>
            <a:noFill/>
          </a:ln>
        </p:spPr>
        <p:txBody>
          <a:bodyPr spcFirstLastPara="1" wrap="square" lIns="91425" tIns="45700" rIns="91425" bIns="45700" anchor="t" anchorCtr="0">
            <a:noAutofit/>
          </a:bodyPr>
          <a:lstStyle/>
          <a:p>
            <a:pPr algn="ctr">
              <a:buClr>
                <a:schemeClr val="lt1"/>
              </a:buClr>
              <a:buSzPts val="5000"/>
            </a:pPr>
            <a:r>
              <a:rPr lang="en-US" sz="5000">
                <a:solidFill>
                  <a:schemeClr val="lt1"/>
                </a:solidFill>
                <a:latin typeface="Arial"/>
                <a:ea typeface="Arial"/>
                <a:cs typeface="Arial"/>
                <a:sym typeface="Arial"/>
              </a:rPr>
              <a:t>Merino</a:t>
            </a:r>
            <a:endParaRPr sz="5000">
              <a:solidFill>
                <a:schemeClr val="lt1"/>
              </a:solidFill>
              <a:latin typeface="Arial"/>
              <a:ea typeface="Arial"/>
              <a:cs typeface="Arial"/>
              <a:sym typeface="Arial"/>
            </a:endParaRPr>
          </a:p>
        </p:txBody>
      </p:sp>
    </p:spTree>
    <p:extLst>
      <p:ext uri="{BB962C8B-B14F-4D97-AF65-F5344CB8AC3E}">
        <p14:creationId xmlns:p14="http://schemas.microsoft.com/office/powerpoint/2010/main" val="365087464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602"/>
        <p:cNvGrpSpPr/>
        <p:nvPr/>
      </p:nvGrpSpPr>
      <p:grpSpPr>
        <a:xfrm>
          <a:off x="0" y="0"/>
          <a:ext cx="0" cy="0"/>
          <a:chOff x="0" y="0"/>
          <a:chExt cx="0" cy="0"/>
        </a:xfrm>
      </p:grpSpPr>
      <p:sp>
        <p:nvSpPr>
          <p:cNvPr id="603" name="Google Shape;603;p71"/>
          <p:cNvSpPr txBox="1">
            <a:spLocks noGrp="1"/>
          </p:cNvSpPr>
          <p:nvPr>
            <p:ph type="title"/>
          </p:nvPr>
        </p:nvSpPr>
        <p:spPr>
          <a:xfrm>
            <a:off x="2133600" y="609600"/>
            <a:ext cx="6347713" cy="685126"/>
          </a:xfrm>
          <a:prstGeom prst="rect">
            <a:avLst/>
          </a:prstGeom>
          <a:noFill/>
          <a:ln>
            <a:noFill/>
          </a:ln>
        </p:spPr>
        <p:txBody>
          <a:bodyPr spcFirstLastPara="1" vert="horz" wrap="square" lIns="91425" tIns="45700" rIns="91425" bIns="45700" rtlCol="0" anchor="t" anchorCtr="0">
            <a:noAutofit/>
          </a:bodyPr>
          <a:lstStyle/>
          <a:p>
            <a:pPr>
              <a:spcBef>
                <a:spcPts val="0"/>
              </a:spcBef>
              <a:buClr>
                <a:schemeClr val="accent1"/>
              </a:buClr>
              <a:buSzPts val="3600"/>
            </a:pPr>
            <a:r>
              <a:rPr lang="en-US"/>
              <a:t>Merino (Spain)</a:t>
            </a:r>
            <a:endParaRPr/>
          </a:p>
        </p:txBody>
      </p:sp>
      <p:sp>
        <p:nvSpPr>
          <p:cNvPr id="604" name="Google Shape;604;p71"/>
          <p:cNvSpPr txBox="1">
            <a:spLocks noGrp="1"/>
          </p:cNvSpPr>
          <p:nvPr>
            <p:ph idx="1"/>
          </p:nvPr>
        </p:nvSpPr>
        <p:spPr>
          <a:xfrm>
            <a:off x="2133599" y="1375647"/>
            <a:ext cx="6347714" cy="4665717"/>
          </a:xfrm>
          <a:prstGeom prst="rect">
            <a:avLst/>
          </a:prstGeom>
          <a:noFill/>
          <a:ln>
            <a:noFill/>
          </a:ln>
        </p:spPr>
        <p:txBody>
          <a:bodyPr spcFirstLastPara="1" vert="horz" wrap="square" lIns="91425" tIns="45700" rIns="91425" bIns="45700" rtlCol="0" anchor="t" anchorCtr="0">
            <a:noAutofit/>
          </a:bodyPr>
          <a:lstStyle/>
          <a:p>
            <a:pPr marL="342900" indent="-342900">
              <a:spcBef>
                <a:spcPts val="0"/>
              </a:spcBef>
              <a:buSzPts val="1440"/>
              <a:buChar char="▶"/>
            </a:pPr>
            <a:r>
              <a:rPr lang="en-US"/>
              <a:t>Most dominant breed in the sheep industry worldwide</a:t>
            </a:r>
            <a:endParaRPr/>
          </a:p>
          <a:p>
            <a:pPr marL="342900" indent="-342900">
              <a:buSzPts val="1440"/>
              <a:buChar char="▶"/>
            </a:pPr>
            <a:r>
              <a:rPr lang="en-US"/>
              <a:t>White face, wool on legs</a:t>
            </a:r>
            <a:endParaRPr/>
          </a:p>
          <a:p>
            <a:pPr marL="342900" indent="-342900">
              <a:buSzPts val="1440"/>
              <a:buChar char="▶"/>
            </a:pPr>
            <a:r>
              <a:rPr lang="en-US"/>
              <a:t>Typically smaller than other wool breeds and slow growing</a:t>
            </a:r>
            <a:endParaRPr/>
          </a:p>
          <a:p>
            <a:pPr marL="342900" indent="-342900">
              <a:buSzPts val="1440"/>
              <a:buChar char="▶"/>
            </a:pPr>
            <a:r>
              <a:rPr lang="en-US"/>
              <a:t>Long, fine wool (often prized)</a:t>
            </a:r>
            <a:endParaRPr/>
          </a:p>
          <a:p>
            <a:pPr marL="0" indent="0">
              <a:buSzPts val="1440"/>
              <a:buNone/>
            </a:pPr>
            <a:endParaRPr/>
          </a:p>
        </p:txBody>
      </p:sp>
      <p:pic>
        <p:nvPicPr>
          <p:cNvPr id="605" name="Google Shape;605;p71" descr="Image result for merino sheep">
            <a:hlinkClick r:id="rId3"/>
          </p:cNvPr>
          <p:cNvPicPr preferRelativeResize="0"/>
          <p:nvPr/>
        </p:nvPicPr>
        <p:blipFill rotWithShape="1">
          <a:blip r:embed="rId4">
            <a:alphaModFix/>
          </a:blip>
          <a:srcRect/>
          <a:stretch/>
        </p:blipFill>
        <p:spPr>
          <a:xfrm>
            <a:off x="1679576" y="3276601"/>
            <a:ext cx="5123005" cy="3409949"/>
          </a:xfrm>
          <a:prstGeom prst="rect">
            <a:avLst/>
          </a:prstGeom>
          <a:noFill/>
          <a:ln>
            <a:noFill/>
          </a:ln>
        </p:spPr>
      </p:pic>
      <p:pic>
        <p:nvPicPr>
          <p:cNvPr id="606" name="Google Shape;606;p71" descr="Image result for merino sheep">
            <a:hlinkClick r:id="rId5"/>
          </p:cNvPr>
          <p:cNvPicPr preferRelativeResize="0"/>
          <p:nvPr/>
        </p:nvPicPr>
        <p:blipFill rotWithShape="1">
          <a:blip r:embed="rId6">
            <a:alphaModFix/>
          </a:blip>
          <a:srcRect l="23496" t="8211" r="6555"/>
          <a:stretch/>
        </p:blipFill>
        <p:spPr>
          <a:xfrm>
            <a:off x="6925138" y="3581401"/>
            <a:ext cx="3590463" cy="3134245"/>
          </a:xfrm>
          <a:prstGeom prst="rect">
            <a:avLst/>
          </a:prstGeom>
          <a:noFill/>
          <a:ln>
            <a:noFill/>
          </a:ln>
        </p:spPr>
      </p:pic>
    </p:spTree>
    <p:extLst>
      <p:ext uri="{BB962C8B-B14F-4D97-AF65-F5344CB8AC3E}">
        <p14:creationId xmlns:p14="http://schemas.microsoft.com/office/powerpoint/2010/main" val="75607774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610"/>
        <p:cNvGrpSpPr/>
        <p:nvPr/>
      </p:nvGrpSpPr>
      <p:grpSpPr>
        <a:xfrm>
          <a:off x="0" y="0"/>
          <a:ext cx="0" cy="0"/>
          <a:chOff x="0" y="0"/>
          <a:chExt cx="0" cy="0"/>
        </a:xfrm>
      </p:grpSpPr>
      <p:pic>
        <p:nvPicPr>
          <p:cNvPr id="611" name="Google Shape;611;p72" descr="Image result for rambouillet sheep">
            <a:hlinkClick r:id="rId3"/>
          </p:cNvPr>
          <p:cNvPicPr preferRelativeResize="0"/>
          <p:nvPr/>
        </p:nvPicPr>
        <p:blipFill rotWithShape="1">
          <a:blip r:embed="rId4">
            <a:alphaModFix/>
          </a:blip>
          <a:srcRect/>
          <a:stretch/>
        </p:blipFill>
        <p:spPr>
          <a:xfrm flipH="1">
            <a:off x="-598516" y="-609600"/>
            <a:ext cx="11277600" cy="7620000"/>
          </a:xfrm>
          <a:prstGeom prst="rect">
            <a:avLst/>
          </a:prstGeom>
          <a:noFill/>
          <a:ln>
            <a:noFill/>
          </a:ln>
        </p:spPr>
      </p:pic>
      <p:sp>
        <p:nvSpPr>
          <p:cNvPr id="612" name="Google Shape;612;p72"/>
          <p:cNvSpPr txBox="1"/>
          <p:nvPr/>
        </p:nvSpPr>
        <p:spPr>
          <a:xfrm>
            <a:off x="1600200" y="5943601"/>
            <a:ext cx="3429000" cy="810143"/>
          </a:xfrm>
          <a:prstGeom prst="rect">
            <a:avLst/>
          </a:prstGeom>
          <a:gradFill>
            <a:gsLst>
              <a:gs pos="0">
                <a:schemeClr val="accent1"/>
              </a:gs>
              <a:gs pos="56000">
                <a:srgbClr val="560A00">
                  <a:alpha val="60000"/>
                </a:srgbClr>
              </a:gs>
              <a:gs pos="100000">
                <a:srgbClr val="560A00">
                  <a:alpha val="60000"/>
                </a:srgbClr>
              </a:gs>
            </a:gsLst>
            <a:lin ang="13500000" scaled="0"/>
          </a:gradFill>
          <a:ln>
            <a:noFill/>
          </a:ln>
        </p:spPr>
        <p:txBody>
          <a:bodyPr spcFirstLastPara="1" wrap="square" lIns="91425" tIns="45700" rIns="91425" bIns="45700" anchor="t" anchorCtr="0">
            <a:noAutofit/>
          </a:bodyPr>
          <a:lstStyle/>
          <a:p>
            <a:pPr algn="ctr">
              <a:buClr>
                <a:schemeClr val="lt1"/>
              </a:buClr>
              <a:buSzPts val="5000"/>
            </a:pPr>
            <a:r>
              <a:rPr lang="en-US" sz="5000">
                <a:solidFill>
                  <a:schemeClr val="lt1"/>
                </a:solidFill>
                <a:latin typeface="Arial"/>
                <a:ea typeface="Arial"/>
                <a:cs typeface="Arial"/>
                <a:sym typeface="Arial"/>
              </a:rPr>
              <a:t>Rambouillet</a:t>
            </a:r>
            <a:endParaRPr sz="5000">
              <a:solidFill>
                <a:schemeClr val="lt1"/>
              </a:solidFill>
              <a:latin typeface="Arial"/>
              <a:ea typeface="Arial"/>
              <a:cs typeface="Arial"/>
              <a:sym typeface="Arial"/>
            </a:endParaRPr>
          </a:p>
        </p:txBody>
      </p:sp>
    </p:spTree>
    <p:extLst>
      <p:ext uri="{BB962C8B-B14F-4D97-AF65-F5344CB8AC3E}">
        <p14:creationId xmlns:p14="http://schemas.microsoft.com/office/powerpoint/2010/main" val="173320772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616"/>
        <p:cNvGrpSpPr/>
        <p:nvPr/>
      </p:nvGrpSpPr>
      <p:grpSpPr>
        <a:xfrm>
          <a:off x="0" y="0"/>
          <a:ext cx="0" cy="0"/>
          <a:chOff x="0" y="0"/>
          <a:chExt cx="0" cy="0"/>
        </a:xfrm>
      </p:grpSpPr>
      <p:sp>
        <p:nvSpPr>
          <p:cNvPr id="617" name="Google Shape;617;p73"/>
          <p:cNvSpPr txBox="1">
            <a:spLocks noGrp="1"/>
          </p:cNvSpPr>
          <p:nvPr>
            <p:ph type="title"/>
          </p:nvPr>
        </p:nvSpPr>
        <p:spPr>
          <a:xfrm>
            <a:off x="2133600" y="609600"/>
            <a:ext cx="6347713" cy="685126"/>
          </a:xfrm>
          <a:prstGeom prst="rect">
            <a:avLst/>
          </a:prstGeom>
          <a:noFill/>
          <a:ln>
            <a:noFill/>
          </a:ln>
        </p:spPr>
        <p:txBody>
          <a:bodyPr spcFirstLastPara="1" vert="horz" wrap="square" lIns="91425" tIns="45700" rIns="91425" bIns="45700" rtlCol="0" anchor="t" anchorCtr="0">
            <a:noAutofit/>
          </a:bodyPr>
          <a:lstStyle/>
          <a:p>
            <a:pPr>
              <a:spcBef>
                <a:spcPts val="0"/>
              </a:spcBef>
              <a:buClr>
                <a:schemeClr val="accent1"/>
              </a:buClr>
              <a:buSzPts val="3600"/>
            </a:pPr>
            <a:r>
              <a:rPr lang="en-US"/>
              <a:t>Rambouillet (France)</a:t>
            </a:r>
            <a:endParaRPr/>
          </a:p>
        </p:txBody>
      </p:sp>
      <p:sp>
        <p:nvSpPr>
          <p:cNvPr id="618" name="Google Shape;618;p73"/>
          <p:cNvSpPr txBox="1">
            <a:spLocks noGrp="1"/>
          </p:cNvSpPr>
          <p:nvPr>
            <p:ph idx="1"/>
          </p:nvPr>
        </p:nvSpPr>
        <p:spPr>
          <a:xfrm>
            <a:off x="2133599" y="1375647"/>
            <a:ext cx="6347714" cy="4665717"/>
          </a:xfrm>
          <a:prstGeom prst="rect">
            <a:avLst/>
          </a:prstGeom>
          <a:noFill/>
          <a:ln>
            <a:noFill/>
          </a:ln>
        </p:spPr>
        <p:txBody>
          <a:bodyPr spcFirstLastPara="1" vert="horz" wrap="square" lIns="91425" tIns="45700" rIns="91425" bIns="45700" rtlCol="0" anchor="t" anchorCtr="0">
            <a:noAutofit/>
          </a:bodyPr>
          <a:lstStyle/>
          <a:p>
            <a:pPr marL="342900" indent="-342900">
              <a:spcBef>
                <a:spcPts val="0"/>
              </a:spcBef>
              <a:buSzPts val="1440"/>
              <a:buChar char="▶"/>
            </a:pPr>
            <a:r>
              <a:rPr lang="en-US"/>
              <a:t>Descendant of the Merino, but larger and faster growing</a:t>
            </a:r>
            <a:endParaRPr/>
          </a:p>
          <a:p>
            <a:pPr marL="342900" indent="-342900">
              <a:buSzPts val="1440"/>
              <a:buChar char="▶"/>
            </a:pPr>
            <a:r>
              <a:rPr lang="en-US"/>
              <a:t>Dual purpose breed (used for wool and meat)</a:t>
            </a:r>
            <a:endParaRPr/>
          </a:p>
          <a:p>
            <a:pPr marL="342900" indent="-342900">
              <a:buSzPts val="1440"/>
              <a:buChar char="▶"/>
            </a:pPr>
            <a:r>
              <a:rPr lang="en-US"/>
              <a:t>White face with wool on legs</a:t>
            </a:r>
            <a:endParaRPr/>
          </a:p>
          <a:p>
            <a:pPr marL="342900" indent="-342900">
              <a:buSzPts val="1440"/>
              <a:buChar char="▶"/>
            </a:pPr>
            <a:r>
              <a:rPr lang="en-US"/>
              <a:t>Rams horned and ewes polled or scurred</a:t>
            </a:r>
            <a:endParaRPr/>
          </a:p>
        </p:txBody>
      </p:sp>
      <p:pic>
        <p:nvPicPr>
          <p:cNvPr id="619" name="Google Shape;619;p73" descr="Image result for rambouillet sheep">
            <a:hlinkClick r:id="rId3"/>
          </p:cNvPr>
          <p:cNvPicPr preferRelativeResize="0"/>
          <p:nvPr/>
        </p:nvPicPr>
        <p:blipFill rotWithShape="1">
          <a:blip r:embed="rId4">
            <a:alphaModFix/>
          </a:blip>
          <a:srcRect/>
          <a:stretch/>
        </p:blipFill>
        <p:spPr>
          <a:xfrm>
            <a:off x="5715001" y="2967914"/>
            <a:ext cx="4767269" cy="3770194"/>
          </a:xfrm>
          <a:prstGeom prst="rect">
            <a:avLst/>
          </a:prstGeom>
          <a:noFill/>
          <a:ln>
            <a:noFill/>
          </a:ln>
        </p:spPr>
      </p:pic>
      <p:pic>
        <p:nvPicPr>
          <p:cNvPr id="620" name="Google Shape;620;p73"/>
          <p:cNvPicPr preferRelativeResize="0"/>
          <p:nvPr/>
        </p:nvPicPr>
        <p:blipFill rotWithShape="1">
          <a:blip r:embed="rId5">
            <a:alphaModFix/>
          </a:blip>
          <a:srcRect l="19920" t="14445" r="20803" b="13332"/>
          <a:stretch/>
        </p:blipFill>
        <p:spPr>
          <a:xfrm>
            <a:off x="1770944" y="2967914"/>
            <a:ext cx="3886200" cy="3770194"/>
          </a:xfrm>
          <a:prstGeom prst="rect">
            <a:avLst/>
          </a:prstGeom>
          <a:noFill/>
          <a:ln>
            <a:noFill/>
          </a:ln>
        </p:spPr>
      </p:pic>
    </p:spTree>
    <p:extLst>
      <p:ext uri="{BB962C8B-B14F-4D97-AF65-F5344CB8AC3E}">
        <p14:creationId xmlns:p14="http://schemas.microsoft.com/office/powerpoint/2010/main" val="182058020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624"/>
        <p:cNvGrpSpPr/>
        <p:nvPr/>
      </p:nvGrpSpPr>
      <p:grpSpPr>
        <a:xfrm>
          <a:off x="0" y="0"/>
          <a:ext cx="0" cy="0"/>
          <a:chOff x="0" y="0"/>
          <a:chExt cx="0" cy="0"/>
        </a:xfrm>
      </p:grpSpPr>
      <p:sp>
        <p:nvSpPr>
          <p:cNvPr id="625" name="Google Shape;625;p74"/>
          <p:cNvSpPr txBox="1">
            <a:spLocks noGrp="1"/>
          </p:cNvSpPr>
          <p:nvPr>
            <p:ph type="title"/>
          </p:nvPr>
        </p:nvSpPr>
        <p:spPr>
          <a:xfrm>
            <a:off x="2133600" y="609600"/>
            <a:ext cx="6347713" cy="685126"/>
          </a:xfrm>
          <a:prstGeom prst="rect">
            <a:avLst/>
          </a:prstGeom>
          <a:noFill/>
          <a:ln>
            <a:noFill/>
          </a:ln>
        </p:spPr>
        <p:txBody>
          <a:bodyPr spcFirstLastPara="1" vert="horz" wrap="square" lIns="91425" tIns="45700" rIns="91425" bIns="45700" rtlCol="0" anchor="t" anchorCtr="0">
            <a:noAutofit/>
          </a:bodyPr>
          <a:lstStyle/>
          <a:p>
            <a:pPr>
              <a:spcBef>
                <a:spcPts val="0"/>
              </a:spcBef>
              <a:buClr>
                <a:schemeClr val="accent1"/>
              </a:buClr>
              <a:buSzPts val="3600"/>
            </a:pPr>
            <a:r>
              <a:rPr lang="en-US"/>
              <a:t>Medium Wool (Meat) Breeds</a:t>
            </a:r>
            <a:endParaRPr/>
          </a:p>
        </p:txBody>
      </p:sp>
      <p:sp>
        <p:nvSpPr>
          <p:cNvPr id="626" name="Google Shape;626;p74"/>
          <p:cNvSpPr txBox="1">
            <a:spLocks noGrp="1"/>
          </p:cNvSpPr>
          <p:nvPr>
            <p:ph idx="1"/>
          </p:nvPr>
        </p:nvSpPr>
        <p:spPr>
          <a:xfrm>
            <a:off x="2133599" y="1375647"/>
            <a:ext cx="6347714" cy="4665717"/>
          </a:xfrm>
          <a:prstGeom prst="rect">
            <a:avLst/>
          </a:prstGeom>
          <a:noFill/>
          <a:ln>
            <a:noFill/>
          </a:ln>
        </p:spPr>
        <p:txBody>
          <a:bodyPr spcFirstLastPara="1" vert="horz" wrap="square" lIns="91425" tIns="45700" rIns="91425" bIns="45700" rtlCol="0" anchor="t" anchorCtr="0">
            <a:noAutofit/>
          </a:bodyPr>
          <a:lstStyle/>
          <a:p>
            <a:pPr marL="342900" indent="-342900">
              <a:spcBef>
                <a:spcPts val="0"/>
              </a:spcBef>
              <a:buSzPts val="1440"/>
              <a:buChar char="▶"/>
            </a:pPr>
            <a:r>
              <a:rPr lang="en-US"/>
              <a:t>These breeds are known for their excellent growth characteristics and are often used for meat production</a:t>
            </a:r>
            <a:endParaRPr/>
          </a:p>
          <a:p>
            <a:pPr marL="342900" indent="-342900">
              <a:buSzPts val="1440"/>
              <a:buChar char="▶"/>
            </a:pPr>
            <a:r>
              <a:rPr lang="en-US"/>
              <a:t>Breeds you need to identify include:</a:t>
            </a:r>
            <a:endParaRPr/>
          </a:p>
          <a:p>
            <a:pPr marL="742950" lvl="1" indent="-285750">
              <a:spcBef>
                <a:spcPts val="1000"/>
              </a:spcBef>
              <a:buSzPts val="1280"/>
              <a:buChar char="▶"/>
            </a:pPr>
            <a:r>
              <a:rPr lang="en-US"/>
              <a:t>Columbia</a:t>
            </a:r>
            <a:endParaRPr/>
          </a:p>
          <a:p>
            <a:pPr marL="742950" lvl="1" indent="-285750">
              <a:spcBef>
                <a:spcPts val="1000"/>
              </a:spcBef>
              <a:buSzPts val="1280"/>
              <a:buChar char="▶"/>
            </a:pPr>
            <a:r>
              <a:rPr lang="en-US"/>
              <a:t>Dorper</a:t>
            </a:r>
            <a:endParaRPr/>
          </a:p>
          <a:p>
            <a:pPr marL="742950" lvl="1" indent="-285750">
              <a:spcBef>
                <a:spcPts val="1000"/>
              </a:spcBef>
              <a:buSzPts val="1280"/>
              <a:buChar char="▶"/>
            </a:pPr>
            <a:r>
              <a:rPr lang="en-US"/>
              <a:t>Dorset</a:t>
            </a:r>
            <a:endParaRPr/>
          </a:p>
          <a:p>
            <a:pPr marL="742950" lvl="1" indent="-285750">
              <a:spcBef>
                <a:spcPts val="1000"/>
              </a:spcBef>
              <a:buSzPts val="1280"/>
              <a:buChar char="▶"/>
            </a:pPr>
            <a:r>
              <a:rPr lang="en-US"/>
              <a:t>Hampshire</a:t>
            </a:r>
            <a:endParaRPr/>
          </a:p>
          <a:p>
            <a:pPr marL="742950" lvl="1" indent="-285750">
              <a:spcBef>
                <a:spcPts val="1000"/>
              </a:spcBef>
              <a:buSzPts val="1280"/>
              <a:buChar char="▶"/>
            </a:pPr>
            <a:r>
              <a:rPr lang="en-US"/>
              <a:t>Southdown</a:t>
            </a:r>
            <a:endParaRPr/>
          </a:p>
          <a:p>
            <a:pPr marL="742950" lvl="1" indent="-285750">
              <a:spcBef>
                <a:spcPts val="1000"/>
              </a:spcBef>
              <a:buSzPts val="1280"/>
              <a:buChar char="▶"/>
            </a:pPr>
            <a:r>
              <a:rPr lang="en-US"/>
              <a:t>Suffolk</a:t>
            </a:r>
            <a:endParaRPr/>
          </a:p>
        </p:txBody>
      </p:sp>
      <p:pic>
        <p:nvPicPr>
          <p:cNvPr id="627" name="Google Shape;627;p74"/>
          <p:cNvPicPr preferRelativeResize="0"/>
          <p:nvPr/>
        </p:nvPicPr>
        <p:blipFill rotWithShape="1">
          <a:blip r:embed="rId3">
            <a:alphaModFix/>
          </a:blip>
          <a:srcRect/>
          <a:stretch/>
        </p:blipFill>
        <p:spPr>
          <a:xfrm>
            <a:off x="1752601" y="4748784"/>
            <a:ext cx="2672213" cy="1999488"/>
          </a:xfrm>
          <a:prstGeom prst="rect">
            <a:avLst/>
          </a:prstGeom>
          <a:noFill/>
          <a:ln>
            <a:noFill/>
          </a:ln>
        </p:spPr>
      </p:pic>
      <p:pic>
        <p:nvPicPr>
          <p:cNvPr id="628" name="Google Shape;628;p74"/>
          <p:cNvPicPr preferRelativeResize="0"/>
          <p:nvPr/>
        </p:nvPicPr>
        <p:blipFill rotWithShape="1">
          <a:blip r:embed="rId4">
            <a:alphaModFix/>
          </a:blip>
          <a:srcRect/>
          <a:stretch/>
        </p:blipFill>
        <p:spPr>
          <a:xfrm>
            <a:off x="4384431" y="2462784"/>
            <a:ext cx="3429000" cy="2286000"/>
          </a:xfrm>
          <a:prstGeom prst="rect">
            <a:avLst/>
          </a:prstGeom>
          <a:noFill/>
          <a:ln>
            <a:noFill/>
          </a:ln>
        </p:spPr>
      </p:pic>
      <p:pic>
        <p:nvPicPr>
          <p:cNvPr id="629" name="Google Shape;629;p74"/>
          <p:cNvPicPr preferRelativeResize="0"/>
          <p:nvPr/>
        </p:nvPicPr>
        <p:blipFill rotWithShape="1">
          <a:blip r:embed="rId5">
            <a:alphaModFix/>
          </a:blip>
          <a:srcRect/>
          <a:stretch/>
        </p:blipFill>
        <p:spPr>
          <a:xfrm>
            <a:off x="7543800" y="4408932"/>
            <a:ext cx="3048000" cy="2339340"/>
          </a:xfrm>
          <a:prstGeom prst="rect">
            <a:avLst/>
          </a:prstGeom>
          <a:noFill/>
          <a:ln>
            <a:noFill/>
          </a:ln>
        </p:spPr>
      </p:pic>
      <p:pic>
        <p:nvPicPr>
          <p:cNvPr id="630" name="Google Shape;630;p74"/>
          <p:cNvPicPr preferRelativeResize="0"/>
          <p:nvPr/>
        </p:nvPicPr>
        <p:blipFill rotWithShape="1">
          <a:blip r:embed="rId6">
            <a:alphaModFix/>
          </a:blip>
          <a:srcRect/>
          <a:stretch/>
        </p:blipFill>
        <p:spPr>
          <a:xfrm>
            <a:off x="4533901" y="4572662"/>
            <a:ext cx="2900813" cy="2175610"/>
          </a:xfrm>
          <a:prstGeom prst="rect">
            <a:avLst/>
          </a:prstGeom>
          <a:noFill/>
          <a:ln>
            <a:noFill/>
          </a:ln>
        </p:spPr>
      </p:pic>
      <p:sp>
        <p:nvSpPr>
          <p:cNvPr id="631" name="Google Shape;631;p74"/>
          <p:cNvSpPr txBox="1"/>
          <p:nvPr/>
        </p:nvSpPr>
        <p:spPr>
          <a:xfrm>
            <a:off x="8153400" y="2590800"/>
            <a:ext cx="2290958" cy="1447800"/>
          </a:xfrm>
          <a:prstGeom prst="rect">
            <a:avLst/>
          </a:prstGeom>
          <a:gradFill>
            <a:gsLst>
              <a:gs pos="0">
                <a:schemeClr val="accent1"/>
              </a:gs>
              <a:gs pos="56000">
                <a:srgbClr val="560A00">
                  <a:alpha val="60000"/>
                </a:srgbClr>
              </a:gs>
              <a:gs pos="100000">
                <a:srgbClr val="560A00">
                  <a:alpha val="60000"/>
                </a:srgbClr>
              </a:gs>
            </a:gsLst>
            <a:lin ang="13500000" scaled="0"/>
          </a:gradFill>
          <a:ln>
            <a:noFill/>
          </a:ln>
        </p:spPr>
        <p:txBody>
          <a:bodyPr spcFirstLastPara="1" wrap="square" lIns="91425" tIns="45700" rIns="91425" bIns="45700" anchor="t" anchorCtr="0">
            <a:noAutofit/>
          </a:bodyPr>
          <a:lstStyle/>
          <a:p>
            <a:pPr algn="ctr">
              <a:buClr>
                <a:schemeClr val="lt1"/>
              </a:buClr>
              <a:buSzPts val="3000"/>
            </a:pPr>
            <a:r>
              <a:rPr lang="en-US" sz="3000">
                <a:solidFill>
                  <a:schemeClr val="lt1"/>
                </a:solidFill>
                <a:latin typeface="Arial"/>
                <a:ea typeface="Arial"/>
                <a:cs typeface="Arial"/>
                <a:sym typeface="Arial"/>
              </a:rPr>
              <a:t>All medium wool breeds are polled!</a:t>
            </a:r>
            <a:endParaRPr sz="3000">
              <a:solidFill>
                <a:schemeClr val="lt1"/>
              </a:solidFill>
              <a:latin typeface="Arial"/>
              <a:ea typeface="Arial"/>
              <a:cs typeface="Arial"/>
              <a:sym typeface="Arial"/>
            </a:endParaRPr>
          </a:p>
        </p:txBody>
      </p:sp>
    </p:spTree>
    <p:extLst>
      <p:ext uri="{BB962C8B-B14F-4D97-AF65-F5344CB8AC3E}">
        <p14:creationId xmlns:p14="http://schemas.microsoft.com/office/powerpoint/2010/main" val="308759101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635"/>
        <p:cNvGrpSpPr/>
        <p:nvPr/>
      </p:nvGrpSpPr>
      <p:grpSpPr>
        <a:xfrm>
          <a:off x="0" y="0"/>
          <a:ext cx="0" cy="0"/>
          <a:chOff x="0" y="0"/>
          <a:chExt cx="0" cy="0"/>
        </a:xfrm>
      </p:grpSpPr>
      <p:pic>
        <p:nvPicPr>
          <p:cNvPr id="636" name="Google Shape;636;p75" descr="Image result for columbia show sheep">
            <a:hlinkClick r:id="rId3"/>
          </p:cNvPr>
          <p:cNvPicPr preferRelativeResize="0"/>
          <p:nvPr/>
        </p:nvPicPr>
        <p:blipFill rotWithShape="1">
          <a:blip r:embed="rId4">
            <a:alphaModFix/>
          </a:blip>
          <a:srcRect/>
          <a:stretch/>
        </p:blipFill>
        <p:spPr>
          <a:xfrm flipH="1">
            <a:off x="-914400" y="-2971800"/>
            <a:ext cx="13182600" cy="10985501"/>
          </a:xfrm>
          <a:prstGeom prst="rect">
            <a:avLst/>
          </a:prstGeom>
          <a:noFill/>
          <a:ln>
            <a:noFill/>
          </a:ln>
        </p:spPr>
      </p:pic>
      <p:sp>
        <p:nvSpPr>
          <p:cNvPr id="637" name="Google Shape;637;p75"/>
          <p:cNvSpPr txBox="1"/>
          <p:nvPr/>
        </p:nvSpPr>
        <p:spPr>
          <a:xfrm>
            <a:off x="1600200" y="5943601"/>
            <a:ext cx="2743200" cy="810143"/>
          </a:xfrm>
          <a:prstGeom prst="rect">
            <a:avLst/>
          </a:prstGeom>
          <a:gradFill>
            <a:gsLst>
              <a:gs pos="0">
                <a:schemeClr val="accent1"/>
              </a:gs>
              <a:gs pos="56000">
                <a:srgbClr val="560A00">
                  <a:alpha val="60000"/>
                </a:srgbClr>
              </a:gs>
              <a:gs pos="100000">
                <a:srgbClr val="560A00">
                  <a:alpha val="60000"/>
                </a:srgbClr>
              </a:gs>
            </a:gsLst>
            <a:lin ang="13500000" scaled="0"/>
          </a:gradFill>
          <a:ln>
            <a:noFill/>
          </a:ln>
        </p:spPr>
        <p:txBody>
          <a:bodyPr spcFirstLastPara="1" wrap="square" lIns="91425" tIns="45700" rIns="91425" bIns="45700" anchor="t" anchorCtr="0">
            <a:noAutofit/>
          </a:bodyPr>
          <a:lstStyle/>
          <a:p>
            <a:pPr algn="ctr">
              <a:buClr>
                <a:schemeClr val="lt1"/>
              </a:buClr>
              <a:buSzPts val="5000"/>
            </a:pPr>
            <a:r>
              <a:rPr lang="en-US" sz="5000">
                <a:solidFill>
                  <a:schemeClr val="lt1"/>
                </a:solidFill>
                <a:latin typeface="Arial"/>
                <a:ea typeface="Arial"/>
                <a:cs typeface="Arial"/>
                <a:sym typeface="Arial"/>
              </a:rPr>
              <a:t>Columbia</a:t>
            </a:r>
            <a:endParaRPr sz="5000">
              <a:solidFill>
                <a:schemeClr val="lt1"/>
              </a:solidFill>
              <a:latin typeface="Arial"/>
              <a:ea typeface="Arial"/>
              <a:cs typeface="Arial"/>
              <a:sym typeface="Arial"/>
            </a:endParaRPr>
          </a:p>
        </p:txBody>
      </p:sp>
    </p:spTree>
    <p:extLst>
      <p:ext uri="{BB962C8B-B14F-4D97-AF65-F5344CB8AC3E}">
        <p14:creationId xmlns:p14="http://schemas.microsoft.com/office/powerpoint/2010/main" val="379411039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641"/>
        <p:cNvGrpSpPr/>
        <p:nvPr/>
      </p:nvGrpSpPr>
      <p:grpSpPr>
        <a:xfrm>
          <a:off x="0" y="0"/>
          <a:ext cx="0" cy="0"/>
          <a:chOff x="0" y="0"/>
          <a:chExt cx="0" cy="0"/>
        </a:xfrm>
      </p:grpSpPr>
      <p:sp>
        <p:nvSpPr>
          <p:cNvPr id="642" name="Google Shape;642;p76"/>
          <p:cNvSpPr txBox="1">
            <a:spLocks noGrp="1"/>
          </p:cNvSpPr>
          <p:nvPr>
            <p:ph type="title"/>
          </p:nvPr>
        </p:nvSpPr>
        <p:spPr>
          <a:xfrm>
            <a:off x="2133600" y="609600"/>
            <a:ext cx="6347713" cy="685126"/>
          </a:xfrm>
          <a:prstGeom prst="rect">
            <a:avLst/>
          </a:prstGeom>
          <a:noFill/>
          <a:ln>
            <a:noFill/>
          </a:ln>
        </p:spPr>
        <p:txBody>
          <a:bodyPr spcFirstLastPara="1" vert="horz" wrap="square" lIns="91425" tIns="45700" rIns="91425" bIns="45700" rtlCol="0" anchor="t" anchorCtr="0">
            <a:noAutofit/>
          </a:bodyPr>
          <a:lstStyle/>
          <a:p>
            <a:pPr>
              <a:spcBef>
                <a:spcPts val="0"/>
              </a:spcBef>
              <a:buClr>
                <a:schemeClr val="accent1"/>
              </a:buClr>
              <a:buSzPts val="3600"/>
            </a:pPr>
            <a:r>
              <a:rPr lang="en-US"/>
              <a:t>Columbia (USA)</a:t>
            </a:r>
            <a:endParaRPr/>
          </a:p>
        </p:txBody>
      </p:sp>
      <p:sp>
        <p:nvSpPr>
          <p:cNvPr id="643" name="Google Shape;643;p76"/>
          <p:cNvSpPr txBox="1">
            <a:spLocks noGrp="1"/>
          </p:cNvSpPr>
          <p:nvPr>
            <p:ph idx="1"/>
          </p:nvPr>
        </p:nvSpPr>
        <p:spPr>
          <a:xfrm>
            <a:off x="2133599" y="1375647"/>
            <a:ext cx="6347714" cy="4665717"/>
          </a:xfrm>
          <a:prstGeom prst="rect">
            <a:avLst/>
          </a:prstGeom>
          <a:noFill/>
          <a:ln>
            <a:noFill/>
          </a:ln>
        </p:spPr>
        <p:txBody>
          <a:bodyPr spcFirstLastPara="1" vert="horz" wrap="square" lIns="91425" tIns="45700" rIns="91425" bIns="45700" rtlCol="0" anchor="t" anchorCtr="0">
            <a:noAutofit/>
          </a:bodyPr>
          <a:lstStyle/>
          <a:p>
            <a:pPr marL="342900" indent="-342900">
              <a:spcBef>
                <a:spcPts val="0"/>
              </a:spcBef>
              <a:buSzPts val="1440"/>
              <a:buChar char="▶"/>
            </a:pPr>
            <a:r>
              <a:rPr lang="en-US"/>
              <a:t>Wool cap on head</a:t>
            </a:r>
            <a:endParaRPr/>
          </a:p>
          <a:p>
            <a:pPr marL="342900" indent="-342900">
              <a:buSzPts val="1440"/>
              <a:buChar char="▶"/>
            </a:pPr>
            <a:r>
              <a:rPr lang="en-US"/>
              <a:t>White face with wool on legs</a:t>
            </a:r>
            <a:endParaRPr/>
          </a:p>
        </p:txBody>
      </p:sp>
      <p:pic>
        <p:nvPicPr>
          <p:cNvPr id="644" name="Google Shape;644;p76" descr="Image result for columbia sheep">
            <a:hlinkClick r:id="rId3"/>
          </p:cNvPr>
          <p:cNvPicPr preferRelativeResize="0"/>
          <p:nvPr/>
        </p:nvPicPr>
        <p:blipFill rotWithShape="1">
          <a:blip r:embed="rId4">
            <a:alphaModFix/>
          </a:blip>
          <a:srcRect/>
          <a:stretch/>
        </p:blipFill>
        <p:spPr>
          <a:xfrm>
            <a:off x="1600202" y="2964182"/>
            <a:ext cx="4419599" cy="3779519"/>
          </a:xfrm>
          <a:prstGeom prst="rect">
            <a:avLst/>
          </a:prstGeom>
          <a:noFill/>
          <a:ln>
            <a:noFill/>
          </a:ln>
        </p:spPr>
      </p:pic>
      <p:pic>
        <p:nvPicPr>
          <p:cNvPr id="645" name="Google Shape;645;p76"/>
          <p:cNvPicPr preferRelativeResize="0"/>
          <p:nvPr/>
        </p:nvPicPr>
        <p:blipFill rotWithShape="1">
          <a:blip r:embed="rId5">
            <a:alphaModFix/>
          </a:blip>
          <a:srcRect l="25960" t="29998" r="20389" b="7696"/>
          <a:stretch/>
        </p:blipFill>
        <p:spPr>
          <a:xfrm>
            <a:off x="6090356" y="2823088"/>
            <a:ext cx="4501444" cy="3920613"/>
          </a:xfrm>
          <a:prstGeom prst="rect">
            <a:avLst/>
          </a:prstGeom>
          <a:noFill/>
          <a:ln>
            <a:noFill/>
          </a:ln>
        </p:spPr>
      </p:pic>
    </p:spTree>
    <p:extLst>
      <p:ext uri="{BB962C8B-B14F-4D97-AF65-F5344CB8AC3E}">
        <p14:creationId xmlns:p14="http://schemas.microsoft.com/office/powerpoint/2010/main" val="231873640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649"/>
        <p:cNvGrpSpPr/>
        <p:nvPr/>
      </p:nvGrpSpPr>
      <p:grpSpPr>
        <a:xfrm>
          <a:off x="0" y="0"/>
          <a:ext cx="0" cy="0"/>
          <a:chOff x="0" y="0"/>
          <a:chExt cx="0" cy="0"/>
        </a:xfrm>
      </p:grpSpPr>
      <p:pic>
        <p:nvPicPr>
          <p:cNvPr id="650" name="Google Shape;650;p77" descr="Image result for dorper sheep">
            <a:hlinkClick r:id="rId3"/>
          </p:cNvPr>
          <p:cNvPicPr preferRelativeResize="0"/>
          <p:nvPr/>
        </p:nvPicPr>
        <p:blipFill rotWithShape="1">
          <a:blip r:embed="rId4">
            <a:alphaModFix/>
          </a:blip>
          <a:srcRect/>
          <a:stretch/>
        </p:blipFill>
        <p:spPr>
          <a:xfrm>
            <a:off x="1143000" y="-381001"/>
            <a:ext cx="9753600" cy="7552073"/>
          </a:xfrm>
          <a:prstGeom prst="rect">
            <a:avLst/>
          </a:prstGeom>
          <a:noFill/>
          <a:ln>
            <a:noFill/>
          </a:ln>
        </p:spPr>
      </p:pic>
      <p:sp>
        <p:nvSpPr>
          <p:cNvPr id="651" name="Google Shape;651;p77"/>
          <p:cNvSpPr txBox="1"/>
          <p:nvPr/>
        </p:nvSpPr>
        <p:spPr>
          <a:xfrm>
            <a:off x="1600200" y="5943601"/>
            <a:ext cx="2133600" cy="810143"/>
          </a:xfrm>
          <a:prstGeom prst="rect">
            <a:avLst/>
          </a:prstGeom>
          <a:gradFill>
            <a:gsLst>
              <a:gs pos="0">
                <a:schemeClr val="accent1"/>
              </a:gs>
              <a:gs pos="56000">
                <a:srgbClr val="560A00">
                  <a:alpha val="60000"/>
                </a:srgbClr>
              </a:gs>
              <a:gs pos="100000">
                <a:srgbClr val="560A00">
                  <a:alpha val="60000"/>
                </a:srgbClr>
              </a:gs>
            </a:gsLst>
            <a:lin ang="13500000" scaled="0"/>
          </a:gradFill>
          <a:ln>
            <a:noFill/>
          </a:ln>
        </p:spPr>
        <p:txBody>
          <a:bodyPr spcFirstLastPara="1" wrap="square" lIns="91425" tIns="45700" rIns="91425" bIns="45700" anchor="t" anchorCtr="0">
            <a:noAutofit/>
          </a:bodyPr>
          <a:lstStyle/>
          <a:p>
            <a:pPr algn="ctr">
              <a:buClr>
                <a:schemeClr val="lt1"/>
              </a:buClr>
              <a:buSzPts val="5000"/>
            </a:pPr>
            <a:r>
              <a:rPr lang="en-US" sz="5000">
                <a:solidFill>
                  <a:schemeClr val="lt1"/>
                </a:solidFill>
                <a:latin typeface="Arial"/>
                <a:ea typeface="Arial"/>
                <a:cs typeface="Arial"/>
                <a:sym typeface="Arial"/>
              </a:rPr>
              <a:t>Dorper</a:t>
            </a:r>
            <a:endParaRPr sz="5000">
              <a:solidFill>
                <a:schemeClr val="lt1"/>
              </a:solidFill>
              <a:latin typeface="Arial"/>
              <a:ea typeface="Arial"/>
              <a:cs typeface="Arial"/>
              <a:sym typeface="Arial"/>
            </a:endParaRPr>
          </a:p>
        </p:txBody>
      </p:sp>
    </p:spTree>
    <p:extLst>
      <p:ext uri="{BB962C8B-B14F-4D97-AF65-F5344CB8AC3E}">
        <p14:creationId xmlns:p14="http://schemas.microsoft.com/office/powerpoint/2010/main" val="221007234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655"/>
        <p:cNvGrpSpPr/>
        <p:nvPr/>
      </p:nvGrpSpPr>
      <p:grpSpPr>
        <a:xfrm>
          <a:off x="0" y="0"/>
          <a:ext cx="0" cy="0"/>
          <a:chOff x="0" y="0"/>
          <a:chExt cx="0" cy="0"/>
        </a:xfrm>
      </p:grpSpPr>
      <p:sp>
        <p:nvSpPr>
          <p:cNvPr id="656" name="Google Shape;656;p78"/>
          <p:cNvSpPr txBox="1">
            <a:spLocks noGrp="1"/>
          </p:cNvSpPr>
          <p:nvPr>
            <p:ph type="title"/>
          </p:nvPr>
        </p:nvSpPr>
        <p:spPr>
          <a:xfrm>
            <a:off x="2133600" y="609600"/>
            <a:ext cx="6347713" cy="685126"/>
          </a:xfrm>
          <a:prstGeom prst="rect">
            <a:avLst/>
          </a:prstGeom>
          <a:noFill/>
          <a:ln>
            <a:noFill/>
          </a:ln>
        </p:spPr>
        <p:txBody>
          <a:bodyPr spcFirstLastPara="1" vert="horz" wrap="square" lIns="91425" tIns="45700" rIns="91425" bIns="45700" rtlCol="0" anchor="t" anchorCtr="0">
            <a:noAutofit/>
          </a:bodyPr>
          <a:lstStyle/>
          <a:p>
            <a:pPr>
              <a:spcBef>
                <a:spcPts val="0"/>
              </a:spcBef>
              <a:buClr>
                <a:schemeClr val="accent1"/>
              </a:buClr>
              <a:buSzPts val="3600"/>
            </a:pPr>
            <a:r>
              <a:rPr lang="en-US"/>
              <a:t>Dorper (South Africa)</a:t>
            </a:r>
            <a:endParaRPr/>
          </a:p>
        </p:txBody>
      </p:sp>
      <p:sp>
        <p:nvSpPr>
          <p:cNvPr id="657" name="Google Shape;657;p78"/>
          <p:cNvSpPr txBox="1">
            <a:spLocks noGrp="1"/>
          </p:cNvSpPr>
          <p:nvPr>
            <p:ph idx="1"/>
          </p:nvPr>
        </p:nvSpPr>
        <p:spPr>
          <a:xfrm>
            <a:off x="2133599" y="1375647"/>
            <a:ext cx="6347714" cy="4665717"/>
          </a:xfrm>
          <a:prstGeom prst="rect">
            <a:avLst/>
          </a:prstGeom>
          <a:noFill/>
          <a:ln>
            <a:noFill/>
          </a:ln>
        </p:spPr>
        <p:txBody>
          <a:bodyPr spcFirstLastPara="1" vert="horz" wrap="square" lIns="91425" tIns="45700" rIns="91425" bIns="45700" rtlCol="0" anchor="t" anchorCtr="0">
            <a:noAutofit/>
          </a:bodyPr>
          <a:lstStyle/>
          <a:p>
            <a:pPr marL="342900" indent="-342900">
              <a:spcBef>
                <a:spcPts val="0"/>
              </a:spcBef>
              <a:buSzPts val="1440"/>
              <a:buChar char="▶"/>
            </a:pPr>
            <a:r>
              <a:rPr lang="en-US"/>
              <a:t>Black or white head with white body</a:t>
            </a:r>
            <a:endParaRPr/>
          </a:p>
          <a:p>
            <a:pPr marL="342900" indent="-342900">
              <a:buSzPts val="1440"/>
              <a:buChar char="▶"/>
            </a:pPr>
            <a:r>
              <a:rPr lang="en-US"/>
              <a:t>Hair breed (does not require shearing)</a:t>
            </a:r>
            <a:endParaRPr/>
          </a:p>
        </p:txBody>
      </p:sp>
      <p:pic>
        <p:nvPicPr>
          <p:cNvPr id="658" name="Google Shape;658;p78" descr="Image result for dorper sheep">
            <a:hlinkClick r:id="rId3"/>
          </p:cNvPr>
          <p:cNvPicPr preferRelativeResize="0"/>
          <p:nvPr/>
        </p:nvPicPr>
        <p:blipFill rotWithShape="1">
          <a:blip r:embed="rId4">
            <a:alphaModFix/>
          </a:blip>
          <a:srcRect/>
          <a:stretch/>
        </p:blipFill>
        <p:spPr>
          <a:xfrm>
            <a:off x="1676400" y="2362200"/>
            <a:ext cx="4876800" cy="3462528"/>
          </a:xfrm>
          <a:prstGeom prst="rect">
            <a:avLst/>
          </a:prstGeom>
          <a:noFill/>
          <a:ln>
            <a:noFill/>
          </a:ln>
        </p:spPr>
      </p:pic>
      <p:pic>
        <p:nvPicPr>
          <p:cNvPr id="659" name="Google Shape;659;p78" descr="Image result for dorper sheep">
            <a:hlinkClick r:id="rId5"/>
          </p:cNvPr>
          <p:cNvPicPr preferRelativeResize="0"/>
          <p:nvPr/>
        </p:nvPicPr>
        <p:blipFill rotWithShape="1">
          <a:blip r:embed="rId6">
            <a:alphaModFix/>
          </a:blip>
          <a:srcRect/>
          <a:stretch/>
        </p:blipFill>
        <p:spPr>
          <a:xfrm>
            <a:off x="6096000" y="3145748"/>
            <a:ext cx="4514850" cy="3597953"/>
          </a:xfrm>
          <a:prstGeom prst="rect">
            <a:avLst/>
          </a:prstGeom>
          <a:noFill/>
          <a:ln>
            <a:noFill/>
          </a:ln>
        </p:spPr>
      </p:pic>
    </p:spTree>
    <p:extLst>
      <p:ext uri="{BB962C8B-B14F-4D97-AF65-F5344CB8AC3E}">
        <p14:creationId xmlns:p14="http://schemas.microsoft.com/office/powerpoint/2010/main" val="3095575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57"/>
        <p:cNvGrpSpPr/>
        <p:nvPr/>
      </p:nvGrpSpPr>
      <p:grpSpPr>
        <a:xfrm>
          <a:off x="0" y="0"/>
          <a:ext cx="0" cy="0"/>
          <a:chOff x="0" y="0"/>
          <a:chExt cx="0" cy="0"/>
        </a:xfrm>
      </p:grpSpPr>
      <p:sp>
        <p:nvSpPr>
          <p:cNvPr id="458" name="Google Shape;458;p52"/>
          <p:cNvSpPr txBox="1">
            <a:spLocks noGrp="1"/>
          </p:cNvSpPr>
          <p:nvPr>
            <p:ph type="title"/>
          </p:nvPr>
        </p:nvSpPr>
        <p:spPr>
          <a:xfrm>
            <a:off x="2133600" y="609600"/>
            <a:ext cx="6347713" cy="685126"/>
          </a:xfrm>
          <a:prstGeom prst="rect">
            <a:avLst/>
          </a:prstGeom>
          <a:noFill/>
          <a:ln>
            <a:noFill/>
          </a:ln>
        </p:spPr>
        <p:txBody>
          <a:bodyPr spcFirstLastPara="1" vert="horz" wrap="square" lIns="91425" tIns="45700" rIns="91425" bIns="45700" rtlCol="0" anchor="t" anchorCtr="0">
            <a:noAutofit/>
          </a:bodyPr>
          <a:lstStyle/>
          <a:p>
            <a:pPr>
              <a:spcBef>
                <a:spcPts val="0"/>
              </a:spcBef>
              <a:buClr>
                <a:schemeClr val="accent1"/>
              </a:buClr>
              <a:buSzPts val="3600"/>
            </a:pPr>
            <a:r>
              <a:rPr lang="en-US"/>
              <a:t>Buttermilk the Goat:</a:t>
            </a:r>
            <a:endParaRPr/>
          </a:p>
        </p:txBody>
      </p:sp>
      <p:pic>
        <p:nvPicPr>
          <p:cNvPr id="459" name="Google Shape;459;p52"/>
          <p:cNvPicPr preferRelativeResize="0">
            <a:picLocks noGrp="1"/>
          </p:cNvPicPr>
          <p:nvPr>
            <p:ph idx="1"/>
          </p:nvPr>
        </p:nvPicPr>
        <p:blipFill rotWithShape="1">
          <a:blip r:embed="rId3">
            <a:alphaModFix/>
          </a:blip>
          <a:srcRect/>
          <a:stretch/>
        </p:blipFill>
        <p:spPr>
          <a:xfrm>
            <a:off x="1540934" y="1219200"/>
            <a:ext cx="9076267" cy="5105400"/>
          </a:xfrm>
          <a:prstGeom prst="rect">
            <a:avLst/>
          </a:prstGeom>
          <a:noFill/>
          <a:ln>
            <a:noFill/>
          </a:ln>
        </p:spPr>
      </p:pic>
    </p:spTree>
    <p:extLst>
      <p:ext uri="{BB962C8B-B14F-4D97-AF65-F5344CB8AC3E}">
        <p14:creationId xmlns:p14="http://schemas.microsoft.com/office/powerpoint/2010/main" val="168800327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663"/>
        <p:cNvGrpSpPr/>
        <p:nvPr/>
      </p:nvGrpSpPr>
      <p:grpSpPr>
        <a:xfrm>
          <a:off x="0" y="0"/>
          <a:ext cx="0" cy="0"/>
          <a:chOff x="0" y="0"/>
          <a:chExt cx="0" cy="0"/>
        </a:xfrm>
      </p:grpSpPr>
      <p:pic>
        <p:nvPicPr>
          <p:cNvPr id="664" name="Google Shape;664;p79" descr="Image result for dorset sheep">
            <a:hlinkClick r:id="rId3"/>
          </p:cNvPr>
          <p:cNvPicPr preferRelativeResize="0"/>
          <p:nvPr/>
        </p:nvPicPr>
        <p:blipFill rotWithShape="1">
          <a:blip r:embed="rId4">
            <a:alphaModFix/>
          </a:blip>
          <a:srcRect/>
          <a:stretch/>
        </p:blipFill>
        <p:spPr>
          <a:xfrm flipH="1">
            <a:off x="304800" y="-838200"/>
            <a:ext cx="11043591" cy="7924800"/>
          </a:xfrm>
          <a:prstGeom prst="rect">
            <a:avLst/>
          </a:prstGeom>
          <a:noFill/>
          <a:ln>
            <a:noFill/>
          </a:ln>
        </p:spPr>
      </p:pic>
      <p:sp>
        <p:nvSpPr>
          <p:cNvPr id="665" name="Google Shape;665;p79"/>
          <p:cNvSpPr txBox="1"/>
          <p:nvPr/>
        </p:nvSpPr>
        <p:spPr>
          <a:xfrm>
            <a:off x="1611284" y="5943600"/>
            <a:ext cx="2046316" cy="810143"/>
          </a:xfrm>
          <a:prstGeom prst="rect">
            <a:avLst/>
          </a:prstGeom>
          <a:gradFill>
            <a:gsLst>
              <a:gs pos="0">
                <a:schemeClr val="accent1"/>
              </a:gs>
              <a:gs pos="56000">
                <a:srgbClr val="560A00">
                  <a:alpha val="60000"/>
                </a:srgbClr>
              </a:gs>
              <a:gs pos="100000">
                <a:srgbClr val="560A00">
                  <a:alpha val="60000"/>
                </a:srgbClr>
              </a:gs>
            </a:gsLst>
            <a:lin ang="13500000" scaled="0"/>
          </a:gradFill>
          <a:ln>
            <a:noFill/>
          </a:ln>
        </p:spPr>
        <p:txBody>
          <a:bodyPr spcFirstLastPara="1" wrap="square" lIns="91425" tIns="45700" rIns="91425" bIns="45700" anchor="t" anchorCtr="0">
            <a:noAutofit/>
          </a:bodyPr>
          <a:lstStyle/>
          <a:p>
            <a:pPr algn="ctr">
              <a:buClr>
                <a:schemeClr val="lt1"/>
              </a:buClr>
              <a:buSzPts val="5000"/>
            </a:pPr>
            <a:r>
              <a:rPr lang="en-US" sz="5000">
                <a:solidFill>
                  <a:schemeClr val="lt1"/>
                </a:solidFill>
                <a:latin typeface="Arial"/>
                <a:ea typeface="Arial"/>
                <a:cs typeface="Arial"/>
                <a:sym typeface="Arial"/>
              </a:rPr>
              <a:t>Dorset</a:t>
            </a:r>
            <a:endParaRPr sz="5000">
              <a:solidFill>
                <a:schemeClr val="lt1"/>
              </a:solidFill>
              <a:latin typeface="Arial"/>
              <a:ea typeface="Arial"/>
              <a:cs typeface="Arial"/>
              <a:sym typeface="Arial"/>
            </a:endParaRPr>
          </a:p>
        </p:txBody>
      </p:sp>
    </p:spTree>
    <p:extLst>
      <p:ext uri="{BB962C8B-B14F-4D97-AF65-F5344CB8AC3E}">
        <p14:creationId xmlns:p14="http://schemas.microsoft.com/office/powerpoint/2010/main" val="234953241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669"/>
        <p:cNvGrpSpPr/>
        <p:nvPr/>
      </p:nvGrpSpPr>
      <p:grpSpPr>
        <a:xfrm>
          <a:off x="0" y="0"/>
          <a:ext cx="0" cy="0"/>
          <a:chOff x="0" y="0"/>
          <a:chExt cx="0" cy="0"/>
        </a:xfrm>
      </p:grpSpPr>
      <p:sp>
        <p:nvSpPr>
          <p:cNvPr id="670" name="Google Shape;670;p80"/>
          <p:cNvSpPr txBox="1">
            <a:spLocks noGrp="1"/>
          </p:cNvSpPr>
          <p:nvPr>
            <p:ph type="title"/>
          </p:nvPr>
        </p:nvSpPr>
        <p:spPr>
          <a:xfrm>
            <a:off x="2133600" y="609600"/>
            <a:ext cx="6347713" cy="685126"/>
          </a:xfrm>
          <a:prstGeom prst="rect">
            <a:avLst/>
          </a:prstGeom>
          <a:noFill/>
          <a:ln>
            <a:noFill/>
          </a:ln>
        </p:spPr>
        <p:txBody>
          <a:bodyPr spcFirstLastPara="1" vert="horz" wrap="square" lIns="91425" tIns="45700" rIns="91425" bIns="45700" rtlCol="0" anchor="t" anchorCtr="0">
            <a:noAutofit/>
          </a:bodyPr>
          <a:lstStyle/>
          <a:p>
            <a:pPr>
              <a:spcBef>
                <a:spcPts val="0"/>
              </a:spcBef>
              <a:buClr>
                <a:schemeClr val="accent1"/>
              </a:buClr>
              <a:buSzPts val="3600"/>
            </a:pPr>
            <a:r>
              <a:rPr lang="en-US"/>
              <a:t>Dorset (England)</a:t>
            </a:r>
            <a:endParaRPr/>
          </a:p>
        </p:txBody>
      </p:sp>
      <p:sp>
        <p:nvSpPr>
          <p:cNvPr id="671" name="Google Shape;671;p80"/>
          <p:cNvSpPr txBox="1">
            <a:spLocks noGrp="1"/>
          </p:cNvSpPr>
          <p:nvPr>
            <p:ph idx="1"/>
          </p:nvPr>
        </p:nvSpPr>
        <p:spPr>
          <a:xfrm>
            <a:off x="2133599" y="1375647"/>
            <a:ext cx="6347714" cy="4665717"/>
          </a:xfrm>
          <a:prstGeom prst="rect">
            <a:avLst/>
          </a:prstGeom>
          <a:noFill/>
          <a:ln>
            <a:noFill/>
          </a:ln>
        </p:spPr>
        <p:txBody>
          <a:bodyPr spcFirstLastPara="1" vert="horz" wrap="square" lIns="91425" tIns="45700" rIns="91425" bIns="45700" rtlCol="0" anchor="t" anchorCtr="0">
            <a:noAutofit/>
          </a:bodyPr>
          <a:lstStyle/>
          <a:p>
            <a:pPr marL="342900" indent="-342900">
              <a:spcBef>
                <a:spcPts val="0"/>
              </a:spcBef>
              <a:buSzPts val="1440"/>
              <a:buChar char="▶"/>
            </a:pPr>
            <a:r>
              <a:rPr lang="en-US"/>
              <a:t>White face with wool on the legs</a:t>
            </a:r>
            <a:endParaRPr/>
          </a:p>
          <a:p>
            <a:pPr marL="342900" indent="-342900">
              <a:buSzPts val="1440"/>
              <a:buChar char="▶"/>
            </a:pPr>
            <a:r>
              <a:rPr lang="en-US"/>
              <a:t>Known to be able to breed out of season</a:t>
            </a:r>
            <a:endParaRPr/>
          </a:p>
        </p:txBody>
      </p:sp>
      <p:pic>
        <p:nvPicPr>
          <p:cNvPr id="672" name="Google Shape;672;p80" descr="Image result for dorset sheep">
            <a:hlinkClick r:id="rId3"/>
          </p:cNvPr>
          <p:cNvPicPr preferRelativeResize="0"/>
          <p:nvPr/>
        </p:nvPicPr>
        <p:blipFill rotWithShape="1">
          <a:blip r:embed="rId4">
            <a:alphaModFix/>
          </a:blip>
          <a:srcRect/>
          <a:stretch/>
        </p:blipFill>
        <p:spPr>
          <a:xfrm>
            <a:off x="1600200" y="2362201"/>
            <a:ext cx="5274543" cy="4392033"/>
          </a:xfrm>
          <a:prstGeom prst="rect">
            <a:avLst/>
          </a:prstGeom>
          <a:noFill/>
          <a:ln>
            <a:noFill/>
          </a:ln>
        </p:spPr>
      </p:pic>
      <p:pic>
        <p:nvPicPr>
          <p:cNvPr id="673" name="Google Shape;673;p80" descr="Image result for dorset sheep">
            <a:hlinkClick r:id="rId5"/>
          </p:cNvPr>
          <p:cNvPicPr preferRelativeResize="0"/>
          <p:nvPr/>
        </p:nvPicPr>
        <p:blipFill rotWithShape="1">
          <a:blip r:embed="rId6">
            <a:alphaModFix/>
          </a:blip>
          <a:srcRect/>
          <a:stretch/>
        </p:blipFill>
        <p:spPr>
          <a:xfrm>
            <a:off x="6994902" y="2514600"/>
            <a:ext cx="3520699" cy="4237414"/>
          </a:xfrm>
          <a:prstGeom prst="rect">
            <a:avLst/>
          </a:prstGeom>
          <a:noFill/>
          <a:ln>
            <a:noFill/>
          </a:ln>
        </p:spPr>
      </p:pic>
    </p:spTree>
    <p:extLst>
      <p:ext uri="{BB962C8B-B14F-4D97-AF65-F5344CB8AC3E}">
        <p14:creationId xmlns:p14="http://schemas.microsoft.com/office/powerpoint/2010/main" val="35715377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677"/>
        <p:cNvGrpSpPr/>
        <p:nvPr/>
      </p:nvGrpSpPr>
      <p:grpSpPr>
        <a:xfrm>
          <a:off x="0" y="0"/>
          <a:ext cx="0" cy="0"/>
          <a:chOff x="0" y="0"/>
          <a:chExt cx="0" cy="0"/>
        </a:xfrm>
      </p:grpSpPr>
      <p:pic>
        <p:nvPicPr>
          <p:cNvPr id="678" name="Google Shape;678;p81" descr="Image result for hampshire sheep">
            <a:hlinkClick r:id="rId3"/>
          </p:cNvPr>
          <p:cNvPicPr preferRelativeResize="0"/>
          <p:nvPr/>
        </p:nvPicPr>
        <p:blipFill rotWithShape="1">
          <a:blip r:embed="rId4">
            <a:alphaModFix/>
          </a:blip>
          <a:srcRect/>
          <a:stretch/>
        </p:blipFill>
        <p:spPr>
          <a:xfrm flipH="1">
            <a:off x="1219200" y="-533400"/>
            <a:ext cx="10058400" cy="9032710"/>
          </a:xfrm>
          <a:prstGeom prst="rect">
            <a:avLst/>
          </a:prstGeom>
          <a:noFill/>
          <a:ln>
            <a:noFill/>
          </a:ln>
        </p:spPr>
      </p:pic>
      <p:sp>
        <p:nvSpPr>
          <p:cNvPr id="679" name="Google Shape;679;p81"/>
          <p:cNvSpPr txBox="1"/>
          <p:nvPr/>
        </p:nvSpPr>
        <p:spPr>
          <a:xfrm>
            <a:off x="1600200" y="5943601"/>
            <a:ext cx="3124200" cy="810143"/>
          </a:xfrm>
          <a:prstGeom prst="rect">
            <a:avLst/>
          </a:prstGeom>
          <a:gradFill>
            <a:gsLst>
              <a:gs pos="0">
                <a:schemeClr val="accent1"/>
              </a:gs>
              <a:gs pos="56000">
                <a:srgbClr val="560A00">
                  <a:alpha val="60000"/>
                </a:srgbClr>
              </a:gs>
              <a:gs pos="100000">
                <a:srgbClr val="560A00">
                  <a:alpha val="60000"/>
                </a:srgbClr>
              </a:gs>
            </a:gsLst>
            <a:lin ang="13500000" scaled="0"/>
          </a:gradFill>
          <a:ln>
            <a:noFill/>
          </a:ln>
        </p:spPr>
        <p:txBody>
          <a:bodyPr spcFirstLastPara="1" wrap="square" lIns="91425" tIns="45700" rIns="91425" bIns="45700" anchor="t" anchorCtr="0">
            <a:noAutofit/>
          </a:bodyPr>
          <a:lstStyle/>
          <a:p>
            <a:pPr algn="ctr">
              <a:buClr>
                <a:schemeClr val="lt1"/>
              </a:buClr>
              <a:buSzPts val="5000"/>
            </a:pPr>
            <a:r>
              <a:rPr lang="en-US" sz="5000">
                <a:solidFill>
                  <a:schemeClr val="lt1"/>
                </a:solidFill>
                <a:latin typeface="Arial"/>
                <a:ea typeface="Arial"/>
                <a:cs typeface="Arial"/>
                <a:sym typeface="Arial"/>
              </a:rPr>
              <a:t>Hampshire</a:t>
            </a:r>
            <a:endParaRPr sz="5000">
              <a:solidFill>
                <a:schemeClr val="lt1"/>
              </a:solidFill>
              <a:latin typeface="Arial"/>
              <a:ea typeface="Arial"/>
              <a:cs typeface="Arial"/>
              <a:sym typeface="Arial"/>
            </a:endParaRPr>
          </a:p>
        </p:txBody>
      </p:sp>
    </p:spTree>
    <p:extLst>
      <p:ext uri="{BB962C8B-B14F-4D97-AF65-F5344CB8AC3E}">
        <p14:creationId xmlns:p14="http://schemas.microsoft.com/office/powerpoint/2010/main" val="416678418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683"/>
        <p:cNvGrpSpPr/>
        <p:nvPr/>
      </p:nvGrpSpPr>
      <p:grpSpPr>
        <a:xfrm>
          <a:off x="0" y="0"/>
          <a:ext cx="0" cy="0"/>
          <a:chOff x="0" y="0"/>
          <a:chExt cx="0" cy="0"/>
        </a:xfrm>
      </p:grpSpPr>
      <p:sp>
        <p:nvSpPr>
          <p:cNvPr id="684" name="Google Shape;684;p82"/>
          <p:cNvSpPr txBox="1">
            <a:spLocks noGrp="1"/>
          </p:cNvSpPr>
          <p:nvPr>
            <p:ph type="title"/>
          </p:nvPr>
        </p:nvSpPr>
        <p:spPr>
          <a:xfrm>
            <a:off x="2133600" y="609600"/>
            <a:ext cx="6347713" cy="685126"/>
          </a:xfrm>
          <a:prstGeom prst="rect">
            <a:avLst/>
          </a:prstGeom>
          <a:noFill/>
          <a:ln>
            <a:noFill/>
          </a:ln>
        </p:spPr>
        <p:txBody>
          <a:bodyPr spcFirstLastPara="1" vert="horz" wrap="square" lIns="91425" tIns="45700" rIns="91425" bIns="45700" rtlCol="0" anchor="t" anchorCtr="0">
            <a:noAutofit/>
          </a:bodyPr>
          <a:lstStyle/>
          <a:p>
            <a:pPr>
              <a:spcBef>
                <a:spcPts val="0"/>
              </a:spcBef>
              <a:buClr>
                <a:schemeClr val="accent1"/>
              </a:buClr>
              <a:buSzPts val="3600"/>
            </a:pPr>
            <a:r>
              <a:rPr lang="en-US"/>
              <a:t>Hampshire (England)</a:t>
            </a:r>
            <a:endParaRPr/>
          </a:p>
        </p:txBody>
      </p:sp>
      <p:sp>
        <p:nvSpPr>
          <p:cNvPr id="685" name="Google Shape;685;p82"/>
          <p:cNvSpPr txBox="1">
            <a:spLocks noGrp="1"/>
          </p:cNvSpPr>
          <p:nvPr>
            <p:ph idx="1"/>
          </p:nvPr>
        </p:nvSpPr>
        <p:spPr>
          <a:xfrm>
            <a:off x="2133599" y="1375647"/>
            <a:ext cx="6347714" cy="4665717"/>
          </a:xfrm>
          <a:prstGeom prst="rect">
            <a:avLst/>
          </a:prstGeom>
          <a:noFill/>
          <a:ln>
            <a:noFill/>
          </a:ln>
        </p:spPr>
        <p:txBody>
          <a:bodyPr spcFirstLastPara="1" vert="horz" wrap="square" lIns="91425" tIns="45700" rIns="91425" bIns="45700" rtlCol="0" anchor="t" anchorCtr="0">
            <a:noAutofit/>
          </a:bodyPr>
          <a:lstStyle/>
          <a:p>
            <a:pPr marL="342900" indent="-342900">
              <a:spcBef>
                <a:spcPts val="0"/>
              </a:spcBef>
              <a:buSzPts val="1440"/>
              <a:buChar char="▶"/>
            </a:pPr>
            <a:r>
              <a:rPr lang="en-US"/>
              <a:t>White body with black face, legs, and sometimes belly</a:t>
            </a:r>
            <a:endParaRPr/>
          </a:p>
          <a:p>
            <a:pPr marL="342900" indent="-342900">
              <a:buSzPts val="1440"/>
              <a:buChar char="▶"/>
            </a:pPr>
            <a:r>
              <a:rPr lang="en-US" u="sng"/>
              <a:t>Large wool cap</a:t>
            </a:r>
            <a:r>
              <a:rPr lang="en-US"/>
              <a:t> present on head</a:t>
            </a:r>
            <a:endParaRPr/>
          </a:p>
          <a:p>
            <a:pPr marL="342900" indent="-342900">
              <a:buSzPts val="1440"/>
              <a:buChar char="▶"/>
            </a:pPr>
            <a:r>
              <a:rPr lang="en-US"/>
              <a:t>One of the most popular sire breeds in sheep production</a:t>
            </a:r>
            <a:endParaRPr/>
          </a:p>
        </p:txBody>
      </p:sp>
      <p:pic>
        <p:nvPicPr>
          <p:cNvPr id="686" name="Google Shape;686;p82" descr="Image result for hampshire sheep">
            <a:hlinkClick r:id="rId3"/>
          </p:cNvPr>
          <p:cNvPicPr preferRelativeResize="0"/>
          <p:nvPr/>
        </p:nvPicPr>
        <p:blipFill rotWithShape="1">
          <a:blip r:embed="rId4">
            <a:alphaModFix/>
          </a:blip>
          <a:srcRect/>
          <a:stretch/>
        </p:blipFill>
        <p:spPr>
          <a:xfrm>
            <a:off x="1650480" y="2998686"/>
            <a:ext cx="4140720" cy="3678340"/>
          </a:xfrm>
          <a:prstGeom prst="rect">
            <a:avLst/>
          </a:prstGeom>
          <a:noFill/>
          <a:ln>
            <a:noFill/>
          </a:ln>
        </p:spPr>
      </p:pic>
      <p:pic>
        <p:nvPicPr>
          <p:cNvPr id="687" name="Google Shape;687;p82" descr="Image result for hampshire sheep">
            <a:hlinkClick r:id="rId5"/>
          </p:cNvPr>
          <p:cNvPicPr preferRelativeResize="0"/>
          <p:nvPr/>
        </p:nvPicPr>
        <p:blipFill rotWithShape="1">
          <a:blip r:embed="rId6">
            <a:alphaModFix/>
          </a:blip>
          <a:srcRect/>
          <a:stretch/>
        </p:blipFill>
        <p:spPr>
          <a:xfrm>
            <a:off x="6324600" y="2947746"/>
            <a:ext cx="3886200" cy="3672130"/>
          </a:xfrm>
          <a:prstGeom prst="rect">
            <a:avLst/>
          </a:prstGeom>
          <a:noFill/>
          <a:ln>
            <a:noFill/>
          </a:ln>
        </p:spPr>
      </p:pic>
    </p:spTree>
    <p:extLst>
      <p:ext uri="{BB962C8B-B14F-4D97-AF65-F5344CB8AC3E}">
        <p14:creationId xmlns:p14="http://schemas.microsoft.com/office/powerpoint/2010/main" val="2327538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691"/>
        <p:cNvGrpSpPr/>
        <p:nvPr/>
      </p:nvGrpSpPr>
      <p:grpSpPr>
        <a:xfrm>
          <a:off x="0" y="0"/>
          <a:ext cx="0" cy="0"/>
          <a:chOff x="0" y="0"/>
          <a:chExt cx="0" cy="0"/>
        </a:xfrm>
      </p:grpSpPr>
      <p:pic>
        <p:nvPicPr>
          <p:cNvPr id="692" name="Google Shape;692;p83" descr="Image result for southdown">
            <a:hlinkClick r:id="rId3"/>
          </p:cNvPr>
          <p:cNvPicPr preferRelativeResize="0"/>
          <p:nvPr/>
        </p:nvPicPr>
        <p:blipFill rotWithShape="1">
          <a:blip r:embed="rId4">
            <a:alphaModFix/>
          </a:blip>
          <a:srcRect/>
          <a:stretch/>
        </p:blipFill>
        <p:spPr>
          <a:xfrm flipH="1">
            <a:off x="762000" y="0"/>
            <a:ext cx="10826298" cy="6934200"/>
          </a:xfrm>
          <a:prstGeom prst="rect">
            <a:avLst/>
          </a:prstGeom>
          <a:noFill/>
          <a:ln>
            <a:noFill/>
          </a:ln>
        </p:spPr>
      </p:pic>
      <p:sp>
        <p:nvSpPr>
          <p:cNvPr id="693" name="Google Shape;693;p83"/>
          <p:cNvSpPr txBox="1"/>
          <p:nvPr/>
        </p:nvSpPr>
        <p:spPr>
          <a:xfrm>
            <a:off x="1600200" y="5943601"/>
            <a:ext cx="3200400" cy="810143"/>
          </a:xfrm>
          <a:prstGeom prst="rect">
            <a:avLst/>
          </a:prstGeom>
          <a:gradFill>
            <a:gsLst>
              <a:gs pos="0">
                <a:schemeClr val="accent1"/>
              </a:gs>
              <a:gs pos="56000">
                <a:srgbClr val="560A00">
                  <a:alpha val="60000"/>
                </a:srgbClr>
              </a:gs>
              <a:gs pos="100000">
                <a:srgbClr val="560A00">
                  <a:alpha val="60000"/>
                </a:srgbClr>
              </a:gs>
            </a:gsLst>
            <a:lin ang="13500000" scaled="0"/>
          </a:gradFill>
          <a:ln>
            <a:noFill/>
          </a:ln>
        </p:spPr>
        <p:txBody>
          <a:bodyPr spcFirstLastPara="1" wrap="square" lIns="91425" tIns="45700" rIns="91425" bIns="45700" anchor="t" anchorCtr="0">
            <a:noAutofit/>
          </a:bodyPr>
          <a:lstStyle/>
          <a:p>
            <a:pPr algn="ctr">
              <a:buClr>
                <a:schemeClr val="lt1"/>
              </a:buClr>
              <a:buSzPts val="5000"/>
            </a:pPr>
            <a:r>
              <a:rPr lang="en-US" sz="5000">
                <a:solidFill>
                  <a:schemeClr val="lt1"/>
                </a:solidFill>
                <a:latin typeface="Arial"/>
                <a:ea typeface="Arial"/>
                <a:cs typeface="Arial"/>
                <a:sym typeface="Arial"/>
              </a:rPr>
              <a:t>Southdown</a:t>
            </a:r>
            <a:endParaRPr sz="5000">
              <a:solidFill>
                <a:schemeClr val="lt1"/>
              </a:solidFill>
              <a:latin typeface="Arial"/>
              <a:ea typeface="Arial"/>
              <a:cs typeface="Arial"/>
              <a:sym typeface="Arial"/>
            </a:endParaRPr>
          </a:p>
        </p:txBody>
      </p:sp>
    </p:spTree>
    <p:extLst>
      <p:ext uri="{BB962C8B-B14F-4D97-AF65-F5344CB8AC3E}">
        <p14:creationId xmlns:p14="http://schemas.microsoft.com/office/powerpoint/2010/main" val="245712445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697"/>
        <p:cNvGrpSpPr/>
        <p:nvPr/>
      </p:nvGrpSpPr>
      <p:grpSpPr>
        <a:xfrm>
          <a:off x="0" y="0"/>
          <a:ext cx="0" cy="0"/>
          <a:chOff x="0" y="0"/>
          <a:chExt cx="0" cy="0"/>
        </a:xfrm>
      </p:grpSpPr>
      <p:sp>
        <p:nvSpPr>
          <p:cNvPr id="698" name="Google Shape;698;p84"/>
          <p:cNvSpPr txBox="1">
            <a:spLocks noGrp="1"/>
          </p:cNvSpPr>
          <p:nvPr>
            <p:ph type="title"/>
          </p:nvPr>
        </p:nvSpPr>
        <p:spPr>
          <a:xfrm>
            <a:off x="2133600" y="609600"/>
            <a:ext cx="6347713" cy="685126"/>
          </a:xfrm>
          <a:prstGeom prst="rect">
            <a:avLst/>
          </a:prstGeom>
          <a:noFill/>
          <a:ln>
            <a:noFill/>
          </a:ln>
        </p:spPr>
        <p:txBody>
          <a:bodyPr spcFirstLastPara="1" vert="horz" wrap="square" lIns="91425" tIns="45700" rIns="91425" bIns="45700" rtlCol="0" anchor="t" anchorCtr="0">
            <a:noAutofit/>
          </a:bodyPr>
          <a:lstStyle/>
          <a:p>
            <a:pPr>
              <a:spcBef>
                <a:spcPts val="0"/>
              </a:spcBef>
              <a:buClr>
                <a:schemeClr val="accent1"/>
              </a:buClr>
              <a:buSzPts val="3600"/>
            </a:pPr>
            <a:r>
              <a:rPr lang="en-US"/>
              <a:t>Southdown (England)</a:t>
            </a:r>
            <a:endParaRPr/>
          </a:p>
        </p:txBody>
      </p:sp>
      <p:sp>
        <p:nvSpPr>
          <p:cNvPr id="699" name="Google Shape;699;p84"/>
          <p:cNvSpPr txBox="1">
            <a:spLocks noGrp="1"/>
          </p:cNvSpPr>
          <p:nvPr>
            <p:ph idx="1"/>
          </p:nvPr>
        </p:nvSpPr>
        <p:spPr>
          <a:xfrm>
            <a:off x="2133599" y="1375647"/>
            <a:ext cx="6347714" cy="4665717"/>
          </a:xfrm>
          <a:prstGeom prst="rect">
            <a:avLst/>
          </a:prstGeom>
          <a:noFill/>
          <a:ln>
            <a:noFill/>
          </a:ln>
        </p:spPr>
        <p:txBody>
          <a:bodyPr spcFirstLastPara="1" vert="horz" wrap="square" lIns="91425" tIns="45700" rIns="91425" bIns="45700" rtlCol="0" anchor="t" anchorCtr="0">
            <a:noAutofit/>
          </a:bodyPr>
          <a:lstStyle/>
          <a:p>
            <a:pPr marL="342900" indent="-342900">
              <a:spcBef>
                <a:spcPts val="0"/>
              </a:spcBef>
              <a:buSzPts val="1440"/>
              <a:buChar char="▶"/>
            </a:pPr>
            <a:r>
              <a:rPr lang="en-US"/>
              <a:t>White color with tan/gray face (NOT black)</a:t>
            </a:r>
            <a:endParaRPr/>
          </a:p>
          <a:p>
            <a:pPr marL="342900" indent="-342900">
              <a:buSzPts val="1440"/>
              <a:buChar char="▶"/>
            </a:pPr>
            <a:r>
              <a:rPr lang="en-US"/>
              <a:t>One of the oldest breeds</a:t>
            </a:r>
            <a:endParaRPr/>
          </a:p>
          <a:p>
            <a:pPr marL="342900" indent="-342900">
              <a:buSzPts val="1440"/>
              <a:buChar char="▶"/>
            </a:pPr>
            <a:r>
              <a:rPr lang="en-US"/>
              <a:t>Both the face and legs are covered with wool</a:t>
            </a:r>
            <a:endParaRPr/>
          </a:p>
        </p:txBody>
      </p:sp>
      <p:pic>
        <p:nvPicPr>
          <p:cNvPr id="700" name="Google Shape;700;p84" descr="Image result for southdown">
            <a:hlinkClick r:id="rId3"/>
          </p:cNvPr>
          <p:cNvPicPr preferRelativeResize="0"/>
          <p:nvPr/>
        </p:nvPicPr>
        <p:blipFill rotWithShape="1">
          <a:blip r:embed="rId4">
            <a:alphaModFix/>
          </a:blip>
          <a:srcRect l="18033" t="16821" r="20781" b="7167"/>
          <a:stretch/>
        </p:blipFill>
        <p:spPr>
          <a:xfrm>
            <a:off x="1676400" y="2895600"/>
            <a:ext cx="4648200" cy="3849736"/>
          </a:xfrm>
          <a:prstGeom prst="rect">
            <a:avLst/>
          </a:prstGeom>
          <a:noFill/>
          <a:ln>
            <a:noFill/>
          </a:ln>
        </p:spPr>
      </p:pic>
      <p:pic>
        <p:nvPicPr>
          <p:cNvPr id="701" name="Google Shape;701;p84" descr="Image result for southdown">
            <a:hlinkClick r:id="rId5"/>
          </p:cNvPr>
          <p:cNvPicPr preferRelativeResize="0"/>
          <p:nvPr/>
        </p:nvPicPr>
        <p:blipFill rotWithShape="1">
          <a:blip r:embed="rId6">
            <a:alphaModFix/>
          </a:blip>
          <a:srcRect/>
          <a:stretch/>
        </p:blipFill>
        <p:spPr>
          <a:xfrm>
            <a:off x="6172200" y="3112674"/>
            <a:ext cx="4395980" cy="3632662"/>
          </a:xfrm>
          <a:prstGeom prst="rect">
            <a:avLst/>
          </a:prstGeom>
          <a:noFill/>
          <a:ln>
            <a:noFill/>
          </a:ln>
        </p:spPr>
      </p:pic>
    </p:spTree>
    <p:extLst>
      <p:ext uri="{BB962C8B-B14F-4D97-AF65-F5344CB8AC3E}">
        <p14:creationId xmlns:p14="http://schemas.microsoft.com/office/powerpoint/2010/main" val="48905977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705"/>
        <p:cNvGrpSpPr/>
        <p:nvPr/>
      </p:nvGrpSpPr>
      <p:grpSpPr>
        <a:xfrm>
          <a:off x="0" y="0"/>
          <a:ext cx="0" cy="0"/>
          <a:chOff x="0" y="0"/>
          <a:chExt cx="0" cy="0"/>
        </a:xfrm>
      </p:grpSpPr>
      <p:pic>
        <p:nvPicPr>
          <p:cNvPr id="706" name="Google Shape;706;p85" descr="Image result for suffolk sheep">
            <a:hlinkClick r:id="rId3"/>
          </p:cNvPr>
          <p:cNvPicPr preferRelativeResize="0"/>
          <p:nvPr/>
        </p:nvPicPr>
        <p:blipFill rotWithShape="1">
          <a:blip r:embed="rId4">
            <a:alphaModFix/>
          </a:blip>
          <a:srcRect/>
          <a:stretch/>
        </p:blipFill>
        <p:spPr>
          <a:xfrm>
            <a:off x="533400" y="-987829"/>
            <a:ext cx="10469020" cy="7848600"/>
          </a:xfrm>
          <a:prstGeom prst="rect">
            <a:avLst/>
          </a:prstGeom>
          <a:noFill/>
          <a:ln>
            <a:noFill/>
          </a:ln>
        </p:spPr>
      </p:pic>
      <p:sp>
        <p:nvSpPr>
          <p:cNvPr id="707" name="Google Shape;707;p85"/>
          <p:cNvSpPr txBox="1"/>
          <p:nvPr/>
        </p:nvSpPr>
        <p:spPr>
          <a:xfrm>
            <a:off x="1600200" y="5943601"/>
            <a:ext cx="2133600" cy="810143"/>
          </a:xfrm>
          <a:prstGeom prst="rect">
            <a:avLst/>
          </a:prstGeom>
          <a:gradFill>
            <a:gsLst>
              <a:gs pos="0">
                <a:schemeClr val="accent1"/>
              </a:gs>
              <a:gs pos="56000">
                <a:srgbClr val="560A00">
                  <a:alpha val="60000"/>
                </a:srgbClr>
              </a:gs>
              <a:gs pos="100000">
                <a:srgbClr val="560A00">
                  <a:alpha val="60000"/>
                </a:srgbClr>
              </a:gs>
            </a:gsLst>
            <a:lin ang="13500000" scaled="0"/>
          </a:gradFill>
          <a:ln>
            <a:noFill/>
          </a:ln>
        </p:spPr>
        <p:txBody>
          <a:bodyPr spcFirstLastPara="1" wrap="square" lIns="91425" tIns="45700" rIns="91425" bIns="45700" anchor="t" anchorCtr="0">
            <a:noAutofit/>
          </a:bodyPr>
          <a:lstStyle/>
          <a:p>
            <a:pPr algn="ctr">
              <a:buClr>
                <a:schemeClr val="lt1"/>
              </a:buClr>
              <a:buSzPts val="5000"/>
            </a:pPr>
            <a:r>
              <a:rPr lang="en-US" sz="5000">
                <a:solidFill>
                  <a:schemeClr val="lt1"/>
                </a:solidFill>
                <a:latin typeface="Arial"/>
                <a:ea typeface="Arial"/>
                <a:cs typeface="Arial"/>
                <a:sym typeface="Arial"/>
              </a:rPr>
              <a:t>Suffolk</a:t>
            </a:r>
            <a:endParaRPr sz="5000">
              <a:solidFill>
                <a:schemeClr val="lt1"/>
              </a:solidFill>
              <a:latin typeface="Arial"/>
              <a:ea typeface="Arial"/>
              <a:cs typeface="Arial"/>
              <a:sym typeface="Arial"/>
            </a:endParaRPr>
          </a:p>
        </p:txBody>
      </p:sp>
    </p:spTree>
    <p:extLst>
      <p:ext uri="{BB962C8B-B14F-4D97-AF65-F5344CB8AC3E}">
        <p14:creationId xmlns:p14="http://schemas.microsoft.com/office/powerpoint/2010/main" val="53754765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711"/>
        <p:cNvGrpSpPr/>
        <p:nvPr/>
      </p:nvGrpSpPr>
      <p:grpSpPr>
        <a:xfrm>
          <a:off x="0" y="0"/>
          <a:ext cx="0" cy="0"/>
          <a:chOff x="0" y="0"/>
          <a:chExt cx="0" cy="0"/>
        </a:xfrm>
      </p:grpSpPr>
      <p:sp>
        <p:nvSpPr>
          <p:cNvPr id="712" name="Google Shape;712;p86"/>
          <p:cNvSpPr txBox="1">
            <a:spLocks noGrp="1"/>
          </p:cNvSpPr>
          <p:nvPr>
            <p:ph type="title"/>
          </p:nvPr>
        </p:nvSpPr>
        <p:spPr>
          <a:xfrm>
            <a:off x="2133600" y="609600"/>
            <a:ext cx="6347713" cy="685126"/>
          </a:xfrm>
          <a:prstGeom prst="rect">
            <a:avLst/>
          </a:prstGeom>
          <a:noFill/>
          <a:ln>
            <a:noFill/>
          </a:ln>
        </p:spPr>
        <p:txBody>
          <a:bodyPr spcFirstLastPara="1" vert="horz" wrap="square" lIns="91425" tIns="45700" rIns="91425" bIns="45700" rtlCol="0" anchor="t" anchorCtr="0">
            <a:noAutofit/>
          </a:bodyPr>
          <a:lstStyle/>
          <a:p>
            <a:pPr>
              <a:spcBef>
                <a:spcPts val="0"/>
              </a:spcBef>
              <a:buClr>
                <a:schemeClr val="accent1"/>
              </a:buClr>
              <a:buSzPts val="3600"/>
            </a:pPr>
            <a:r>
              <a:rPr lang="en-US"/>
              <a:t>Suffolk (England)</a:t>
            </a:r>
            <a:endParaRPr/>
          </a:p>
        </p:txBody>
      </p:sp>
      <p:sp>
        <p:nvSpPr>
          <p:cNvPr id="713" name="Google Shape;713;p86"/>
          <p:cNvSpPr txBox="1">
            <a:spLocks noGrp="1"/>
          </p:cNvSpPr>
          <p:nvPr>
            <p:ph idx="1"/>
          </p:nvPr>
        </p:nvSpPr>
        <p:spPr>
          <a:xfrm>
            <a:off x="2133599" y="1375647"/>
            <a:ext cx="4562476" cy="4665717"/>
          </a:xfrm>
          <a:prstGeom prst="rect">
            <a:avLst/>
          </a:prstGeom>
          <a:noFill/>
          <a:ln>
            <a:noFill/>
          </a:ln>
        </p:spPr>
        <p:txBody>
          <a:bodyPr spcFirstLastPara="1" vert="horz" wrap="square" lIns="91425" tIns="45700" rIns="91425" bIns="45700" rtlCol="0" anchor="t" anchorCtr="0">
            <a:noAutofit/>
          </a:bodyPr>
          <a:lstStyle/>
          <a:p>
            <a:pPr marL="342900" indent="-342900">
              <a:spcBef>
                <a:spcPts val="0"/>
              </a:spcBef>
              <a:buSzPts val="1440"/>
              <a:buChar char="▶"/>
            </a:pPr>
            <a:r>
              <a:rPr lang="en-US"/>
              <a:t>White body with black face, legs, and sometimes belly</a:t>
            </a:r>
            <a:endParaRPr/>
          </a:p>
          <a:p>
            <a:pPr marL="342900" indent="-342900">
              <a:buSzPts val="1440"/>
              <a:buChar char="▶"/>
            </a:pPr>
            <a:r>
              <a:rPr lang="en-US" u="sng"/>
              <a:t>Small wool cap</a:t>
            </a:r>
            <a:r>
              <a:rPr lang="en-US"/>
              <a:t> on head or </a:t>
            </a:r>
            <a:r>
              <a:rPr lang="en-US" u="sng"/>
              <a:t>no wool cap</a:t>
            </a:r>
            <a:endParaRPr u="sng"/>
          </a:p>
          <a:p>
            <a:pPr marL="342900" indent="-342900">
              <a:buSzPts val="1440"/>
              <a:buChar char="▶"/>
            </a:pPr>
            <a:r>
              <a:rPr lang="en-US"/>
              <a:t>No wool on legs</a:t>
            </a:r>
            <a:endParaRPr/>
          </a:p>
          <a:p>
            <a:pPr marL="342900" indent="-251459">
              <a:buSzPts val="1440"/>
              <a:buNone/>
            </a:pPr>
            <a:endParaRPr/>
          </a:p>
          <a:p>
            <a:pPr marL="342900" indent="-251459">
              <a:buSzPts val="1440"/>
              <a:buNone/>
            </a:pPr>
            <a:endParaRPr/>
          </a:p>
        </p:txBody>
      </p:sp>
      <p:pic>
        <p:nvPicPr>
          <p:cNvPr id="714" name="Google Shape;714;p86" descr="Image result for suffolk">
            <a:hlinkClick r:id="rId3"/>
          </p:cNvPr>
          <p:cNvPicPr preferRelativeResize="0"/>
          <p:nvPr/>
        </p:nvPicPr>
        <p:blipFill rotWithShape="1">
          <a:blip r:embed="rId4">
            <a:alphaModFix/>
          </a:blip>
          <a:srcRect/>
          <a:stretch/>
        </p:blipFill>
        <p:spPr>
          <a:xfrm>
            <a:off x="6696075" y="3708504"/>
            <a:ext cx="3810000" cy="3054764"/>
          </a:xfrm>
          <a:prstGeom prst="rect">
            <a:avLst/>
          </a:prstGeom>
          <a:noFill/>
          <a:ln>
            <a:noFill/>
          </a:ln>
        </p:spPr>
      </p:pic>
      <p:pic>
        <p:nvPicPr>
          <p:cNvPr id="715" name="Google Shape;715;p86" descr="Image result for suffolk">
            <a:hlinkClick r:id="rId5"/>
          </p:cNvPr>
          <p:cNvPicPr preferRelativeResize="0"/>
          <p:nvPr/>
        </p:nvPicPr>
        <p:blipFill rotWithShape="1">
          <a:blip r:embed="rId6">
            <a:alphaModFix/>
          </a:blip>
          <a:srcRect/>
          <a:stretch/>
        </p:blipFill>
        <p:spPr>
          <a:xfrm>
            <a:off x="1676400" y="2971800"/>
            <a:ext cx="4791074" cy="3754760"/>
          </a:xfrm>
          <a:prstGeom prst="rect">
            <a:avLst/>
          </a:prstGeom>
          <a:noFill/>
          <a:ln>
            <a:noFill/>
          </a:ln>
        </p:spPr>
      </p:pic>
      <p:pic>
        <p:nvPicPr>
          <p:cNvPr id="716" name="Google Shape;716;p86"/>
          <p:cNvPicPr preferRelativeResize="0"/>
          <p:nvPr/>
        </p:nvPicPr>
        <p:blipFill/>
        <p:spPr>
          <a:xfrm>
            <a:off x="6696076" y="568752"/>
            <a:ext cx="3778370" cy="2932466"/>
          </a:xfrm>
          <a:prstGeom prst="rect">
            <a:avLst/>
          </a:prstGeom>
          <a:solidFill>
            <a:srgbClr val="FFFFFF"/>
          </a:solidFill>
          <a:ln>
            <a:noFill/>
          </a:ln>
        </p:spPr>
      </p:pic>
    </p:spTree>
    <p:extLst>
      <p:ext uri="{BB962C8B-B14F-4D97-AF65-F5344CB8AC3E}">
        <p14:creationId xmlns:p14="http://schemas.microsoft.com/office/powerpoint/2010/main" val="148075021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15872602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463"/>
        <p:cNvGrpSpPr/>
        <p:nvPr/>
      </p:nvGrpSpPr>
      <p:grpSpPr>
        <a:xfrm>
          <a:off x="0" y="0"/>
          <a:ext cx="0" cy="0"/>
          <a:chOff x="0" y="0"/>
          <a:chExt cx="0" cy="0"/>
        </a:xfrm>
      </p:grpSpPr>
      <p:pic>
        <p:nvPicPr>
          <p:cNvPr id="464" name="Google Shape;464;p53" descr="Image result for alpine goat">
            <a:hlinkClick r:id="rId3"/>
          </p:cNvPr>
          <p:cNvPicPr preferRelativeResize="0"/>
          <p:nvPr/>
        </p:nvPicPr>
        <p:blipFill rotWithShape="1">
          <a:blip r:embed="rId4">
            <a:alphaModFix/>
          </a:blip>
          <a:srcRect/>
          <a:stretch/>
        </p:blipFill>
        <p:spPr>
          <a:xfrm>
            <a:off x="990601" y="-838200"/>
            <a:ext cx="11171549" cy="8382000"/>
          </a:xfrm>
          <a:prstGeom prst="rect">
            <a:avLst/>
          </a:prstGeom>
          <a:noFill/>
          <a:ln>
            <a:noFill/>
          </a:ln>
        </p:spPr>
      </p:pic>
      <p:sp>
        <p:nvSpPr>
          <p:cNvPr id="465" name="Google Shape;465;p53"/>
          <p:cNvSpPr txBox="1"/>
          <p:nvPr/>
        </p:nvSpPr>
        <p:spPr>
          <a:xfrm>
            <a:off x="1600200" y="5943601"/>
            <a:ext cx="1981200" cy="810143"/>
          </a:xfrm>
          <a:prstGeom prst="rect">
            <a:avLst/>
          </a:prstGeom>
          <a:gradFill>
            <a:gsLst>
              <a:gs pos="0">
                <a:schemeClr val="accent1"/>
              </a:gs>
              <a:gs pos="56000">
                <a:srgbClr val="560A00">
                  <a:alpha val="60000"/>
                </a:srgbClr>
              </a:gs>
              <a:gs pos="100000">
                <a:srgbClr val="560A00">
                  <a:alpha val="60000"/>
                </a:srgbClr>
              </a:gs>
            </a:gsLst>
            <a:lin ang="13500000" scaled="0"/>
          </a:gradFill>
          <a:ln>
            <a:noFill/>
          </a:ln>
        </p:spPr>
        <p:txBody>
          <a:bodyPr spcFirstLastPara="1" wrap="square" lIns="91425" tIns="45700" rIns="91425" bIns="45700" anchor="t" anchorCtr="0">
            <a:noAutofit/>
          </a:bodyPr>
          <a:lstStyle/>
          <a:p>
            <a:pPr algn="ctr">
              <a:buClr>
                <a:schemeClr val="lt1"/>
              </a:buClr>
              <a:buSzPts val="5000"/>
            </a:pPr>
            <a:r>
              <a:rPr lang="en-US" sz="5000">
                <a:solidFill>
                  <a:schemeClr val="lt1"/>
                </a:solidFill>
                <a:latin typeface="Arial"/>
                <a:ea typeface="Arial"/>
                <a:cs typeface="Arial"/>
                <a:sym typeface="Arial"/>
              </a:rPr>
              <a:t>Alpine</a:t>
            </a:r>
            <a:endParaRPr sz="5000">
              <a:solidFill>
                <a:schemeClr val="lt1"/>
              </a:solidFill>
              <a:latin typeface="Arial"/>
              <a:ea typeface="Arial"/>
              <a:cs typeface="Arial"/>
              <a:sym typeface="Arial"/>
            </a:endParaRPr>
          </a:p>
        </p:txBody>
      </p:sp>
    </p:spTree>
    <p:extLst>
      <p:ext uri="{BB962C8B-B14F-4D97-AF65-F5344CB8AC3E}">
        <p14:creationId xmlns:p14="http://schemas.microsoft.com/office/powerpoint/2010/main" val="24855166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469"/>
        <p:cNvGrpSpPr/>
        <p:nvPr/>
      </p:nvGrpSpPr>
      <p:grpSpPr>
        <a:xfrm>
          <a:off x="0" y="0"/>
          <a:ext cx="0" cy="0"/>
          <a:chOff x="0" y="0"/>
          <a:chExt cx="0" cy="0"/>
        </a:xfrm>
      </p:grpSpPr>
      <p:sp>
        <p:nvSpPr>
          <p:cNvPr id="470" name="Google Shape;470;p54"/>
          <p:cNvSpPr txBox="1">
            <a:spLocks noGrp="1"/>
          </p:cNvSpPr>
          <p:nvPr>
            <p:ph type="title"/>
          </p:nvPr>
        </p:nvSpPr>
        <p:spPr>
          <a:xfrm>
            <a:off x="2133600" y="609600"/>
            <a:ext cx="6347713" cy="685126"/>
          </a:xfrm>
          <a:prstGeom prst="rect">
            <a:avLst/>
          </a:prstGeom>
          <a:noFill/>
          <a:ln>
            <a:noFill/>
          </a:ln>
        </p:spPr>
        <p:txBody>
          <a:bodyPr spcFirstLastPara="1" vert="horz" wrap="square" lIns="91425" tIns="45700" rIns="91425" bIns="45700" rtlCol="0" anchor="t" anchorCtr="0">
            <a:noAutofit/>
          </a:bodyPr>
          <a:lstStyle/>
          <a:p>
            <a:pPr>
              <a:spcBef>
                <a:spcPts val="0"/>
              </a:spcBef>
              <a:buClr>
                <a:schemeClr val="accent1"/>
              </a:buClr>
              <a:buSzPts val="3600"/>
            </a:pPr>
            <a:r>
              <a:rPr lang="en-US"/>
              <a:t>Alpine (French Alps)</a:t>
            </a:r>
            <a:endParaRPr/>
          </a:p>
        </p:txBody>
      </p:sp>
      <p:sp>
        <p:nvSpPr>
          <p:cNvPr id="471" name="Google Shape;471;p54"/>
          <p:cNvSpPr txBox="1">
            <a:spLocks noGrp="1"/>
          </p:cNvSpPr>
          <p:nvPr>
            <p:ph idx="1"/>
          </p:nvPr>
        </p:nvSpPr>
        <p:spPr>
          <a:xfrm>
            <a:off x="2133599" y="1375647"/>
            <a:ext cx="6347714" cy="4665717"/>
          </a:xfrm>
          <a:prstGeom prst="rect">
            <a:avLst/>
          </a:prstGeom>
          <a:noFill/>
          <a:ln>
            <a:noFill/>
          </a:ln>
        </p:spPr>
        <p:txBody>
          <a:bodyPr spcFirstLastPara="1" vert="horz" wrap="square" lIns="91425" tIns="45700" rIns="91425" bIns="45700" rtlCol="0" anchor="t" anchorCtr="0">
            <a:noAutofit/>
          </a:bodyPr>
          <a:lstStyle/>
          <a:p>
            <a:pPr marL="342900" indent="-342900">
              <a:spcBef>
                <a:spcPts val="0"/>
              </a:spcBef>
              <a:buSzPts val="1440"/>
              <a:buChar char="▶"/>
            </a:pPr>
            <a:r>
              <a:rPr lang="en-US"/>
              <a:t>Medium-large size (&gt;135lbs - female, &gt;170lbs - male)</a:t>
            </a:r>
            <a:endParaRPr/>
          </a:p>
          <a:p>
            <a:pPr marL="342900" indent="-342900">
              <a:buSzPts val="1440"/>
              <a:buChar char="▶"/>
            </a:pPr>
            <a:r>
              <a:rPr lang="en-US"/>
              <a:t>Erect ears with straight face</a:t>
            </a:r>
            <a:endParaRPr/>
          </a:p>
          <a:p>
            <a:pPr marL="342900" indent="-342900">
              <a:buSzPts val="1440"/>
              <a:buChar char="▶"/>
            </a:pPr>
            <a:r>
              <a:rPr lang="en-US"/>
              <a:t>Many color variations</a:t>
            </a:r>
            <a:endParaRPr/>
          </a:p>
          <a:p>
            <a:pPr marL="342900" indent="-342900">
              <a:buSzPts val="1440"/>
              <a:buChar char="▶"/>
            </a:pPr>
            <a:r>
              <a:rPr lang="en-US"/>
              <a:t>Dairy goat breed</a:t>
            </a:r>
            <a:endParaRPr/>
          </a:p>
          <a:p>
            <a:pPr marL="342900" indent="-251459">
              <a:buSzPts val="1440"/>
              <a:buNone/>
            </a:pPr>
            <a:endParaRPr/>
          </a:p>
        </p:txBody>
      </p:sp>
      <p:pic>
        <p:nvPicPr>
          <p:cNvPr id="472" name="Google Shape;472;p54" descr="Image result for alpine goat">
            <a:hlinkClick r:id="rId3"/>
          </p:cNvPr>
          <p:cNvPicPr preferRelativeResize="0"/>
          <p:nvPr/>
        </p:nvPicPr>
        <p:blipFill rotWithShape="1">
          <a:blip r:embed="rId4">
            <a:alphaModFix/>
          </a:blip>
          <a:srcRect/>
          <a:stretch/>
        </p:blipFill>
        <p:spPr>
          <a:xfrm>
            <a:off x="1676400" y="3327464"/>
            <a:ext cx="5029200" cy="3356992"/>
          </a:xfrm>
          <a:prstGeom prst="rect">
            <a:avLst/>
          </a:prstGeom>
          <a:noFill/>
          <a:ln>
            <a:noFill/>
          </a:ln>
        </p:spPr>
      </p:pic>
      <p:pic>
        <p:nvPicPr>
          <p:cNvPr id="473" name="Google Shape;473;p54" descr="Image result for alpine goat">
            <a:hlinkClick r:id="rId5"/>
          </p:cNvPr>
          <p:cNvPicPr preferRelativeResize="0"/>
          <p:nvPr/>
        </p:nvPicPr>
        <p:blipFill rotWithShape="1">
          <a:blip r:embed="rId6">
            <a:alphaModFix/>
          </a:blip>
          <a:srcRect l="6576" r="6697"/>
          <a:stretch/>
        </p:blipFill>
        <p:spPr>
          <a:xfrm>
            <a:off x="6553201" y="3617405"/>
            <a:ext cx="3965171" cy="3067050"/>
          </a:xfrm>
          <a:prstGeom prst="rect">
            <a:avLst/>
          </a:prstGeom>
          <a:noFill/>
          <a:ln>
            <a:noFill/>
          </a:ln>
        </p:spPr>
      </p:pic>
    </p:spTree>
    <p:extLst>
      <p:ext uri="{BB962C8B-B14F-4D97-AF65-F5344CB8AC3E}">
        <p14:creationId xmlns:p14="http://schemas.microsoft.com/office/powerpoint/2010/main" val="32508749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477"/>
        <p:cNvGrpSpPr/>
        <p:nvPr/>
      </p:nvGrpSpPr>
      <p:grpSpPr>
        <a:xfrm>
          <a:off x="0" y="0"/>
          <a:ext cx="0" cy="0"/>
          <a:chOff x="0" y="0"/>
          <a:chExt cx="0" cy="0"/>
        </a:xfrm>
      </p:grpSpPr>
      <p:pic>
        <p:nvPicPr>
          <p:cNvPr id="478" name="Google Shape;478;p55" descr="Image result for angora goat\">
            <a:hlinkClick r:id="rId3"/>
          </p:cNvPr>
          <p:cNvPicPr preferRelativeResize="0"/>
          <p:nvPr/>
        </p:nvPicPr>
        <p:blipFill rotWithShape="1">
          <a:blip r:embed="rId4">
            <a:alphaModFix/>
          </a:blip>
          <a:srcRect/>
          <a:stretch/>
        </p:blipFill>
        <p:spPr>
          <a:xfrm>
            <a:off x="762001" y="-139931"/>
            <a:ext cx="10549087" cy="7010400"/>
          </a:xfrm>
          <a:prstGeom prst="rect">
            <a:avLst/>
          </a:prstGeom>
          <a:noFill/>
          <a:ln>
            <a:noFill/>
          </a:ln>
        </p:spPr>
      </p:pic>
      <p:sp>
        <p:nvSpPr>
          <p:cNvPr id="479" name="Google Shape;479;p55"/>
          <p:cNvSpPr txBox="1"/>
          <p:nvPr/>
        </p:nvSpPr>
        <p:spPr>
          <a:xfrm>
            <a:off x="1600200" y="5943601"/>
            <a:ext cx="2133600" cy="810143"/>
          </a:xfrm>
          <a:prstGeom prst="rect">
            <a:avLst/>
          </a:prstGeom>
          <a:gradFill>
            <a:gsLst>
              <a:gs pos="0">
                <a:schemeClr val="accent1"/>
              </a:gs>
              <a:gs pos="56000">
                <a:srgbClr val="560A00">
                  <a:alpha val="60000"/>
                </a:srgbClr>
              </a:gs>
              <a:gs pos="100000">
                <a:srgbClr val="560A00">
                  <a:alpha val="60000"/>
                </a:srgbClr>
              </a:gs>
            </a:gsLst>
            <a:lin ang="13500000" scaled="0"/>
          </a:gradFill>
          <a:ln>
            <a:noFill/>
          </a:ln>
        </p:spPr>
        <p:txBody>
          <a:bodyPr spcFirstLastPara="1" wrap="square" lIns="91425" tIns="45700" rIns="91425" bIns="45700" anchor="t" anchorCtr="0">
            <a:noAutofit/>
          </a:bodyPr>
          <a:lstStyle/>
          <a:p>
            <a:pPr algn="ctr">
              <a:buClr>
                <a:schemeClr val="lt1"/>
              </a:buClr>
              <a:buSzPts val="5000"/>
            </a:pPr>
            <a:r>
              <a:rPr lang="en-US" sz="5000">
                <a:solidFill>
                  <a:schemeClr val="lt1"/>
                </a:solidFill>
                <a:latin typeface="Arial"/>
                <a:ea typeface="Arial"/>
                <a:cs typeface="Arial"/>
                <a:sym typeface="Arial"/>
              </a:rPr>
              <a:t>Angora</a:t>
            </a:r>
            <a:endParaRPr sz="5000">
              <a:solidFill>
                <a:schemeClr val="lt1"/>
              </a:solidFill>
              <a:latin typeface="Arial"/>
              <a:ea typeface="Arial"/>
              <a:cs typeface="Arial"/>
              <a:sym typeface="Arial"/>
            </a:endParaRPr>
          </a:p>
        </p:txBody>
      </p:sp>
    </p:spTree>
    <p:extLst>
      <p:ext uri="{BB962C8B-B14F-4D97-AF65-F5344CB8AC3E}">
        <p14:creationId xmlns:p14="http://schemas.microsoft.com/office/powerpoint/2010/main" val="33687735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483"/>
        <p:cNvGrpSpPr/>
        <p:nvPr/>
      </p:nvGrpSpPr>
      <p:grpSpPr>
        <a:xfrm>
          <a:off x="0" y="0"/>
          <a:ext cx="0" cy="0"/>
          <a:chOff x="0" y="0"/>
          <a:chExt cx="0" cy="0"/>
        </a:xfrm>
      </p:grpSpPr>
      <p:sp>
        <p:nvSpPr>
          <p:cNvPr id="484" name="Google Shape;484;p56"/>
          <p:cNvSpPr txBox="1">
            <a:spLocks noGrp="1"/>
          </p:cNvSpPr>
          <p:nvPr>
            <p:ph type="title"/>
          </p:nvPr>
        </p:nvSpPr>
        <p:spPr>
          <a:xfrm>
            <a:off x="2133600" y="609600"/>
            <a:ext cx="6347713" cy="685126"/>
          </a:xfrm>
          <a:prstGeom prst="rect">
            <a:avLst/>
          </a:prstGeom>
          <a:noFill/>
          <a:ln>
            <a:noFill/>
          </a:ln>
        </p:spPr>
        <p:txBody>
          <a:bodyPr spcFirstLastPara="1" vert="horz" wrap="square" lIns="91425" tIns="45700" rIns="91425" bIns="45700" rtlCol="0" anchor="t" anchorCtr="0">
            <a:noAutofit/>
          </a:bodyPr>
          <a:lstStyle/>
          <a:p>
            <a:pPr>
              <a:spcBef>
                <a:spcPts val="0"/>
              </a:spcBef>
              <a:buClr>
                <a:schemeClr val="accent1"/>
              </a:buClr>
              <a:buSzPts val="3600"/>
            </a:pPr>
            <a:r>
              <a:rPr lang="en-US"/>
              <a:t>Angora (Turkey)</a:t>
            </a:r>
            <a:endParaRPr/>
          </a:p>
        </p:txBody>
      </p:sp>
      <p:sp>
        <p:nvSpPr>
          <p:cNvPr id="485" name="Google Shape;485;p56"/>
          <p:cNvSpPr txBox="1">
            <a:spLocks noGrp="1"/>
          </p:cNvSpPr>
          <p:nvPr>
            <p:ph idx="1"/>
          </p:nvPr>
        </p:nvSpPr>
        <p:spPr>
          <a:xfrm>
            <a:off x="2133599" y="1375647"/>
            <a:ext cx="6347714" cy="4665717"/>
          </a:xfrm>
          <a:prstGeom prst="rect">
            <a:avLst/>
          </a:prstGeom>
          <a:noFill/>
          <a:ln>
            <a:noFill/>
          </a:ln>
        </p:spPr>
        <p:txBody>
          <a:bodyPr spcFirstLastPara="1" vert="horz" wrap="square" lIns="91425" tIns="45700" rIns="91425" bIns="45700" rtlCol="0" anchor="t" anchorCtr="0">
            <a:noAutofit/>
          </a:bodyPr>
          <a:lstStyle/>
          <a:p>
            <a:pPr marL="342900" indent="-342900">
              <a:spcBef>
                <a:spcPts val="0"/>
              </a:spcBef>
              <a:buSzPts val="1440"/>
              <a:buChar char="▶"/>
            </a:pPr>
            <a:r>
              <a:rPr lang="en-US"/>
              <a:t>Lop ears</a:t>
            </a:r>
            <a:endParaRPr/>
          </a:p>
          <a:p>
            <a:pPr marL="342900" indent="-342900">
              <a:buSzPts val="1440"/>
              <a:buChar char="▶"/>
            </a:pPr>
            <a:r>
              <a:rPr lang="en-US"/>
              <a:t>White hair</a:t>
            </a:r>
            <a:endParaRPr/>
          </a:p>
          <a:p>
            <a:pPr marL="342900" indent="-342900">
              <a:buSzPts val="1440"/>
              <a:buChar char="▶"/>
            </a:pPr>
            <a:r>
              <a:rPr lang="en-US"/>
              <a:t>Known for </a:t>
            </a:r>
            <a:r>
              <a:rPr lang="en-US" u="sng"/>
              <a:t>mohair production</a:t>
            </a:r>
            <a:endParaRPr/>
          </a:p>
          <a:p>
            <a:pPr marL="742950" lvl="1" indent="-285750">
              <a:spcBef>
                <a:spcPts val="1000"/>
              </a:spcBef>
              <a:buSzPts val="1280"/>
              <a:buChar char="▶"/>
            </a:pPr>
            <a:r>
              <a:rPr lang="en-US"/>
              <a:t>Mohair is thinner and smoother than wool</a:t>
            </a:r>
            <a:endParaRPr/>
          </a:p>
          <a:p>
            <a:pPr marL="342900" indent="-251459">
              <a:buSzPts val="1440"/>
              <a:buNone/>
            </a:pPr>
            <a:endParaRPr/>
          </a:p>
        </p:txBody>
      </p:sp>
      <p:pic>
        <p:nvPicPr>
          <p:cNvPr id="486" name="Google Shape;486;p56" descr="Image result for angora goat\">
            <a:hlinkClick r:id="rId3"/>
          </p:cNvPr>
          <p:cNvPicPr preferRelativeResize="0"/>
          <p:nvPr/>
        </p:nvPicPr>
        <p:blipFill rotWithShape="1">
          <a:blip r:embed="rId4">
            <a:alphaModFix/>
          </a:blip>
          <a:srcRect/>
          <a:stretch/>
        </p:blipFill>
        <p:spPr>
          <a:xfrm>
            <a:off x="7262554" y="1143000"/>
            <a:ext cx="3405447" cy="2737498"/>
          </a:xfrm>
          <a:prstGeom prst="rect">
            <a:avLst/>
          </a:prstGeom>
          <a:noFill/>
          <a:ln>
            <a:noFill/>
          </a:ln>
        </p:spPr>
      </p:pic>
      <p:pic>
        <p:nvPicPr>
          <p:cNvPr id="487" name="Google Shape;487;p56" descr="Image result for angora goat\">
            <a:hlinkClick r:id="rId5"/>
          </p:cNvPr>
          <p:cNvPicPr preferRelativeResize="0"/>
          <p:nvPr/>
        </p:nvPicPr>
        <p:blipFill rotWithShape="1">
          <a:blip r:embed="rId6">
            <a:alphaModFix/>
          </a:blip>
          <a:srcRect/>
          <a:stretch/>
        </p:blipFill>
        <p:spPr>
          <a:xfrm>
            <a:off x="1600200" y="3390901"/>
            <a:ext cx="4495800" cy="3371851"/>
          </a:xfrm>
          <a:prstGeom prst="rect">
            <a:avLst/>
          </a:prstGeom>
          <a:noFill/>
          <a:ln>
            <a:noFill/>
          </a:ln>
        </p:spPr>
      </p:pic>
      <p:pic>
        <p:nvPicPr>
          <p:cNvPr id="488" name="Google Shape;488;p56" descr="Image result for mohair">
            <a:hlinkClick r:id="rId7"/>
          </p:cNvPr>
          <p:cNvPicPr preferRelativeResize="0"/>
          <p:nvPr/>
        </p:nvPicPr>
        <p:blipFill rotWithShape="1">
          <a:blip r:embed="rId8">
            <a:alphaModFix/>
          </a:blip>
          <a:srcRect l="8696" t="13966" r="6297" b="17394"/>
          <a:stretch/>
        </p:blipFill>
        <p:spPr>
          <a:xfrm>
            <a:off x="6159035" y="4038601"/>
            <a:ext cx="4457703" cy="2724151"/>
          </a:xfrm>
          <a:prstGeom prst="rect">
            <a:avLst/>
          </a:prstGeom>
          <a:noFill/>
          <a:ln>
            <a:noFill/>
          </a:ln>
        </p:spPr>
      </p:pic>
    </p:spTree>
    <p:extLst>
      <p:ext uri="{BB962C8B-B14F-4D97-AF65-F5344CB8AC3E}">
        <p14:creationId xmlns:p14="http://schemas.microsoft.com/office/powerpoint/2010/main" val="39287502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492"/>
        <p:cNvGrpSpPr/>
        <p:nvPr/>
      </p:nvGrpSpPr>
      <p:grpSpPr>
        <a:xfrm>
          <a:off x="0" y="0"/>
          <a:ext cx="0" cy="0"/>
          <a:chOff x="0" y="0"/>
          <a:chExt cx="0" cy="0"/>
        </a:xfrm>
      </p:grpSpPr>
      <p:pic>
        <p:nvPicPr>
          <p:cNvPr id="493" name="Google Shape;493;p57" descr="Image result for boer goat">
            <a:hlinkClick r:id="rId3"/>
          </p:cNvPr>
          <p:cNvPicPr preferRelativeResize="0"/>
          <p:nvPr/>
        </p:nvPicPr>
        <p:blipFill rotWithShape="1">
          <a:blip r:embed="rId4">
            <a:alphaModFix/>
          </a:blip>
          <a:srcRect/>
          <a:stretch/>
        </p:blipFill>
        <p:spPr>
          <a:xfrm>
            <a:off x="1524001" y="-48491"/>
            <a:ext cx="9143999" cy="7641772"/>
          </a:xfrm>
          <a:prstGeom prst="rect">
            <a:avLst/>
          </a:prstGeom>
          <a:noFill/>
          <a:ln>
            <a:noFill/>
          </a:ln>
        </p:spPr>
      </p:pic>
      <p:sp>
        <p:nvSpPr>
          <p:cNvPr id="494" name="Google Shape;494;p57"/>
          <p:cNvSpPr txBox="1"/>
          <p:nvPr/>
        </p:nvSpPr>
        <p:spPr>
          <a:xfrm>
            <a:off x="1600200" y="5943601"/>
            <a:ext cx="1752600" cy="810143"/>
          </a:xfrm>
          <a:prstGeom prst="rect">
            <a:avLst/>
          </a:prstGeom>
          <a:gradFill>
            <a:gsLst>
              <a:gs pos="0">
                <a:schemeClr val="accent1"/>
              </a:gs>
              <a:gs pos="56000">
                <a:srgbClr val="560A00">
                  <a:alpha val="60000"/>
                </a:srgbClr>
              </a:gs>
              <a:gs pos="100000">
                <a:srgbClr val="560A00">
                  <a:alpha val="60000"/>
                </a:srgbClr>
              </a:gs>
            </a:gsLst>
            <a:lin ang="13500000" scaled="0"/>
          </a:gradFill>
          <a:ln>
            <a:noFill/>
          </a:ln>
        </p:spPr>
        <p:txBody>
          <a:bodyPr spcFirstLastPara="1" wrap="square" lIns="91425" tIns="45700" rIns="91425" bIns="45700" anchor="t" anchorCtr="0">
            <a:noAutofit/>
          </a:bodyPr>
          <a:lstStyle/>
          <a:p>
            <a:pPr algn="ctr">
              <a:buClr>
                <a:schemeClr val="lt1"/>
              </a:buClr>
              <a:buSzPts val="5000"/>
            </a:pPr>
            <a:r>
              <a:rPr lang="en-US" sz="5000">
                <a:solidFill>
                  <a:schemeClr val="lt1"/>
                </a:solidFill>
                <a:latin typeface="Arial"/>
                <a:ea typeface="Arial"/>
                <a:cs typeface="Arial"/>
                <a:sym typeface="Arial"/>
              </a:rPr>
              <a:t>Boer</a:t>
            </a:r>
            <a:endParaRPr sz="5000">
              <a:solidFill>
                <a:schemeClr val="lt1"/>
              </a:solidFill>
              <a:latin typeface="Arial"/>
              <a:ea typeface="Arial"/>
              <a:cs typeface="Arial"/>
              <a:sym typeface="Arial"/>
            </a:endParaRPr>
          </a:p>
        </p:txBody>
      </p:sp>
    </p:spTree>
    <p:extLst>
      <p:ext uri="{BB962C8B-B14F-4D97-AF65-F5344CB8AC3E}">
        <p14:creationId xmlns:p14="http://schemas.microsoft.com/office/powerpoint/2010/main" val="29118256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98"/>
        <p:cNvGrpSpPr/>
        <p:nvPr/>
      </p:nvGrpSpPr>
      <p:grpSpPr>
        <a:xfrm>
          <a:off x="0" y="0"/>
          <a:ext cx="0" cy="0"/>
          <a:chOff x="0" y="0"/>
          <a:chExt cx="0" cy="0"/>
        </a:xfrm>
      </p:grpSpPr>
      <p:sp>
        <p:nvSpPr>
          <p:cNvPr id="499" name="Google Shape;499;p58"/>
          <p:cNvSpPr txBox="1">
            <a:spLocks noGrp="1"/>
          </p:cNvSpPr>
          <p:nvPr>
            <p:ph type="title"/>
          </p:nvPr>
        </p:nvSpPr>
        <p:spPr>
          <a:xfrm>
            <a:off x="2133600" y="609600"/>
            <a:ext cx="6347713" cy="685126"/>
          </a:xfrm>
          <a:prstGeom prst="rect">
            <a:avLst/>
          </a:prstGeom>
          <a:noFill/>
          <a:ln>
            <a:noFill/>
          </a:ln>
        </p:spPr>
        <p:txBody>
          <a:bodyPr spcFirstLastPara="1" vert="horz" wrap="square" lIns="91425" tIns="45700" rIns="91425" bIns="45700" rtlCol="0" anchor="t" anchorCtr="0">
            <a:noAutofit/>
          </a:bodyPr>
          <a:lstStyle/>
          <a:p>
            <a:pPr>
              <a:spcBef>
                <a:spcPts val="0"/>
              </a:spcBef>
              <a:buClr>
                <a:schemeClr val="accent1"/>
              </a:buClr>
              <a:buSzPts val="3600"/>
            </a:pPr>
            <a:r>
              <a:rPr lang="en-US"/>
              <a:t>Boer (South Africa)</a:t>
            </a:r>
            <a:endParaRPr/>
          </a:p>
        </p:txBody>
      </p:sp>
      <p:sp>
        <p:nvSpPr>
          <p:cNvPr id="500" name="Google Shape;500;p58"/>
          <p:cNvSpPr txBox="1">
            <a:spLocks noGrp="1"/>
          </p:cNvSpPr>
          <p:nvPr>
            <p:ph idx="1"/>
          </p:nvPr>
        </p:nvSpPr>
        <p:spPr>
          <a:xfrm>
            <a:off x="2133599" y="1375647"/>
            <a:ext cx="6347714" cy="4665717"/>
          </a:xfrm>
          <a:prstGeom prst="rect">
            <a:avLst/>
          </a:prstGeom>
          <a:noFill/>
          <a:ln>
            <a:noFill/>
          </a:ln>
        </p:spPr>
        <p:txBody>
          <a:bodyPr spcFirstLastPara="1" vert="horz" wrap="square" lIns="91425" tIns="45700" rIns="91425" bIns="45700" rtlCol="0" anchor="t" anchorCtr="0">
            <a:noAutofit/>
          </a:bodyPr>
          <a:lstStyle/>
          <a:p>
            <a:pPr marL="342900" indent="-342900">
              <a:spcBef>
                <a:spcPts val="0"/>
              </a:spcBef>
              <a:buSzPts val="1440"/>
              <a:buChar char="▶"/>
            </a:pPr>
            <a:r>
              <a:rPr lang="en-US"/>
              <a:t>Lop ears</a:t>
            </a:r>
            <a:endParaRPr/>
          </a:p>
          <a:p>
            <a:pPr marL="342900" indent="-342900">
              <a:buSzPts val="1440"/>
              <a:buChar char="▶"/>
            </a:pPr>
            <a:r>
              <a:rPr lang="en-US"/>
              <a:t>Large size, often grow to be 300lbs!</a:t>
            </a:r>
            <a:endParaRPr/>
          </a:p>
          <a:p>
            <a:pPr marL="342900" indent="-342900">
              <a:buSzPts val="1440"/>
              <a:buChar char="▶"/>
            </a:pPr>
            <a:r>
              <a:rPr lang="en-US"/>
              <a:t>Brown/red on head and around neck with a predominantly white body</a:t>
            </a:r>
            <a:endParaRPr/>
          </a:p>
          <a:p>
            <a:pPr marL="342900" indent="-342900">
              <a:buSzPts val="1440"/>
              <a:buChar char="▶"/>
            </a:pPr>
            <a:r>
              <a:rPr lang="en-US"/>
              <a:t>Meat breed</a:t>
            </a:r>
            <a:endParaRPr/>
          </a:p>
        </p:txBody>
      </p:sp>
      <p:pic>
        <p:nvPicPr>
          <p:cNvPr id="501" name="Google Shape;501;p58" descr="Image result for boer goat">
            <a:hlinkClick r:id="rId3"/>
          </p:cNvPr>
          <p:cNvPicPr preferRelativeResize="0"/>
          <p:nvPr/>
        </p:nvPicPr>
        <p:blipFill rotWithShape="1">
          <a:blip r:embed="rId4">
            <a:alphaModFix/>
          </a:blip>
          <a:srcRect/>
          <a:stretch/>
        </p:blipFill>
        <p:spPr>
          <a:xfrm>
            <a:off x="1981200" y="3720188"/>
            <a:ext cx="3962400" cy="3033038"/>
          </a:xfrm>
          <a:prstGeom prst="rect">
            <a:avLst/>
          </a:prstGeom>
          <a:noFill/>
          <a:ln>
            <a:noFill/>
          </a:ln>
        </p:spPr>
      </p:pic>
      <p:pic>
        <p:nvPicPr>
          <p:cNvPr id="502" name="Google Shape;502;p58" descr="Image result for boer goat">
            <a:hlinkClick r:id="rId5"/>
          </p:cNvPr>
          <p:cNvPicPr preferRelativeResize="0"/>
          <p:nvPr/>
        </p:nvPicPr>
        <p:blipFill rotWithShape="1">
          <a:blip r:embed="rId6">
            <a:alphaModFix/>
          </a:blip>
          <a:srcRect/>
          <a:stretch/>
        </p:blipFill>
        <p:spPr>
          <a:xfrm>
            <a:off x="6096001" y="2920614"/>
            <a:ext cx="4492913" cy="3832613"/>
          </a:xfrm>
          <a:prstGeom prst="rect">
            <a:avLst/>
          </a:prstGeom>
          <a:noFill/>
          <a:ln>
            <a:noFill/>
          </a:ln>
        </p:spPr>
      </p:pic>
    </p:spTree>
    <p:extLst>
      <p:ext uri="{BB962C8B-B14F-4D97-AF65-F5344CB8AC3E}">
        <p14:creationId xmlns:p14="http://schemas.microsoft.com/office/powerpoint/2010/main" val="261576548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601</Words>
  <Application>Microsoft Office PowerPoint</Application>
  <PresentationFormat>Widescreen</PresentationFormat>
  <Paragraphs>112</Paragraphs>
  <Slides>38</Slides>
  <Notes>37</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38</vt:i4>
      </vt:variant>
    </vt:vector>
  </HeadingPairs>
  <TitlesOfParts>
    <vt:vector size="45" baseType="lpstr">
      <vt:lpstr>Arial</vt:lpstr>
      <vt:lpstr>Calibri</vt:lpstr>
      <vt:lpstr>Calibri Light</vt:lpstr>
      <vt:lpstr>Trebuchet MS</vt:lpstr>
      <vt:lpstr>Wingdings 3</vt:lpstr>
      <vt:lpstr>Office Theme</vt:lpstr>
      <vt:lpstr>Facet</vt:lpstr>
      <vt:lpstr>PowerPoint Presentation</vt:lpstr>
      <vt:lpstr>Goat Breeds</vt:lpstr>
      <vt:lpstr>Buttermilk the Goat:</vt:lpstr>
      <vt:lpstr>PowerPoint Presentation</vt:lpstr>
      <vt:lpstr>Alpine (French Alps)</vt:lpstr>
      <vt:lpstr>PowerPoint Presentation</vt:lpstr>
      <vt:lpstr>Angora (Turkey)</vt:lpstr>
      <vt:lpstr>PowerPoint Presentation</vt:lpstr>
      <vt:lpstr>Boer (South Africa)</vt:lpstr>
      <vt:lpstr>PowerPoint Presentation</vt:lpstr>
      <vt:lpstr>LaMancha (USA - Oregon)</vt:lpstr>
      <vt:lpstr>PowerPoint Presentation</vt:lpstr>
      <vt:lpstr>Nubian (England)</vt:lpstr>
      <vt:lpstr>PowerPoint Presentation</vt:lpstr>
      <vt:lpstr>Saanen (Switzerland)</vt:lpstr>
      <vt:lpstr>PowerPoint Presentation</vt:lpstr>
      <vt:lpstr>Toggenburg (Switzerland)</vt:lpstr>
      <vt:lpstr>PowerPoint Presentation</vt:lpstr>
      <vt:lpstr>Sheep Breeds</vt:lpstr>
      <vt:lpstr>Fine Wool Breeds</vt:lpstr>
      <vt:lpstr>PowerPoint Presentation</vt:lpstr>
      <vt:lpstr>Merino (Spain)</vt:lpstr>
      <vt:lpstr>PowerPoint Presentation</vt:lpstr>
      <vt:lpstr>Rambouillet (France)</vt:lpstr>
      <vt:lpstr>Medium Wool (Meat) Breeds</vt:lpstr>
      <vt:lpstr>PowerPoint Presentation</vt:lpstr>
      <vt:lpstr>Columbia (USA)</vt:lpstr>
      <vt:lpstr>PowerPoint Presentation</vt:lpstr>
      <vt:lpstr>Dorper (South Africa)</vt:lpstr>
      <vt:lpstr>PowerPoint Presentation</vt:lpstr>
      <vt:lpstr>Dorset (England)</vt:lpstr>
      <vt:lpstr>PowerPoint Presentation</vt:lpstr>
      <vt:lpstr>Hampshire (England)</vt:lpstr>
      <vt:lpstr>PowerPoint Presentation</vt:lpstr>
      <vt:lpstr>Southdown (England)</vt:lpstr>
      <vt:lpstr>PowerPoint Presentation</vt:lpstr>
      <vt:lpstr>Suffolk (England)</vt:lpstr>
      <vt:lpstr>PowerPoint Presentation</vt:lpstr>
    </vt:vector>
  </TitlesOfParts>
  <Company>Cy-Fair ISD</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TYLER MEISCHEN</dc:creator>
  <cp:lastModifiedBy>TYLER MEISCHEN</cp:lastModifiedBy>
  <cp:revision>1</cp:revision>
  <dcterms:created xsi:type="dcterms:W3CDTF">2019-01-16T23:09:50Z</dcterms:created>
  <dcterms:modified xsi:type="dcterms:W3CDTF">2019-01-16T23:10:04Z</dcterms:modified>
</cp:coreProperties>
</file>