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embeddedFontLst>
    <p:embeddedFont>
      <p:font typeface="Cabin" panose="020B0604020202020204" charset="0"/>
      <p:regular r:id="rId45"/>
      <p:bold r:id="rId46"/>
      <p:italic r:id="rId47"/>
      <p:boldItalic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  <p:embeddedFont>
      <p:font typeface="Arial Black" panose="020B0A04020102020204" pitchFamily="34" charset="0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0536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94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533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09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290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20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39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49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849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673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30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56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31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238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775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624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555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540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777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531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923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3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1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483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754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208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391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492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505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173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095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56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4379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00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535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837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9032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87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3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81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62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61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2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3D9D5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C9BEB7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3D9D5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C9BEB7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3019"/>
            <a:ext cx="4525963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3D9D5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C9BEB7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5" name="Google Shape;125;p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6" name="Google Shape;12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76" y="5293518"/>
            <a:ext cx="9144093" cy="1443038"/>
          </a:xfrm>
          <a:custGeom>
            <a:avLst/>
            <a:gdLst/>
            <a:ahLst/>
            <a:cxnLst/>
            <a:rect l="l" t="t" r="r" b="b"/>
            <a:pathLst>
              <a:path w="9089556" h="1443038" extrusionOk="0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rgbClr val="BDC6C1"/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76" y="5293518"/>
            <a:ext cx="9144093" cy="1443038"/>
          </a:xfrm>
          <a:custGeom>
            <a:avLst/>
            <a:gdLst/>
            <a:ahLst/>
            <a:cxnLst/>
            <a:rect l="l" t="t" r="r" b="b"/>
            <a:pathLst>
              <a:path w="9089556" h="1443038" extrusionOk="0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93A299">
                  <a:alpha val="0"/>
                </a:srgbClr>
              </a:gs>
              <a:gs pos="41000">
                <a:srgbClr val="93A299">
                  <a:alpha val="0"/>
                </a:srgbClr>
              </a:gs>
              <a:gs pos="57000">
                <a:srgbClr val="D3D9D5"/>
              </a:gs>
              <a:gs pos="100000">
                <a:srgbClr val="93A299">
                  <a:alpha val="0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5545932"/>
            <a:ext cx="9146383" cy="1314449"/>
          </a:xfrm>
          <a:custGeom>
            <a:avLst/>
            <a:gdLst/>
            <a:ahLst/>
            <a:cxnLst/>
            <a:rect l="l" t="t" r="r" b="b"/>
            <a:pathLst>
              <a:path w="9117860" h="1314449" extrusionOk="0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rgbClr val="C9BEB7"/>
              </a:gs>
              <a:gs pos="50000">
                <a:schemeClr val="accent3"/>
              </a:gs>
              <a:gs pos="100000">
                <a:srgbClr val="AE9D9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130" y="5502670"/>
            <a:ext cx="9144066" cy="1271150"/>
          </a:xfrm>
          <a:custGeom>
            <a:avLst/>
            <a:gdLst/>
            <a:ahLst/>
            <a:cxnLst/>
            <a:rect l="l" t="t" r="r" b="b"/>
            <a:pathLst>
              <a:path w="9144066" h="1271150" extrusionOk="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1" y="5010151"/>
            <a:ext cx="7439025" cy="1571625"/>
          </a:xfrm>
          <a:custGeom>
            <a:avLst/>
            <a:gdLst/>
            <a:ahLst/>
            <a:cxnLst/>
            <a:rect l="l" t="t" r="r" b="b"/>
            <a:pathLst>
              <a:path w="7415827" h="1571625" extrusionOk="0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0" y="5731667"/>
            <a:ext cx="9147178" cy="1126333"/>
          </a:xfrm>
          <a:custGeom>
            <a:avLst/>
            <a:gdLst/>
            <a:ahLst/>
            <a:cxnLst/>
            <a:rect l="l" t="t" r="r" b="b"/>
            <a:pathLst>
              <a:path w="9128161" h="1068407" extrusionOk="0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9000">
                <a:schemeClr val="accent1"/>
              </a:gs>
              <a:gs pos="50000">
                <a:srgbClr val="D3D9D5"/>
              </a:gs>
              <a:gs pos="5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0" y="4973410"/>
            <a:ext cx="7674867" cy="928299"/>
          </a:xfrm>
          <a:custGeom>
            <a:avLst/>
            <a:gdLst/>
            <a:ahLst/>
            <a:cxnLst/>
            <a:rect l="l" t="t" r="r" b="b"/>
            <a:pathLst>
              <a:path w="7674867" h="928299" extrusionOk="0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-2382" y="5696242"/>
            <a:ext cx="9146382" cy="930294"/>
          </a:xfrm>
          <a:custGeom>
            <a:avLst/>
            <a:gdLst/>
            <a:ahLst/>
            <a:cxnLst/>
            <a:rect l="l" t="t" r="r" b="b"/>
            <a:pathLst>
              <a:path w="9155715" h="930294" extrusionOk="0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0" y="5731667"/>
            <a:ext cx="9147178" cy="1126333"/>
          </a:xfrm>
          <a:custGeom>
            <a:avLst/>
            <a:gdLst/>
            <a:ahLst/>
            <a:cxnLst/>
            <a:rect l="l" t="t" r="r" b="b"/>
            <a:pathLst>
              <a:path w="9128161" h="1068407" extrusionOk="0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9000">
                <a:schemeClr val="accent3"/>
              </a:gs>
              <a:gs pos="50000">
                <a:srgbClr val="C9BEB7"/>
              </a:gs>
              <a:gs pos="5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0" y="5381627"/>
            <a:ext cx="3286124" cy="1207294"/>
          </a:xfrm>
          <a:custGeom>
            <a:avLst/>
            <a:gdLst/>
            <a:ahLst/>
            <a:cxnLst/>
            <a:rect l="l" t="t" r="r" b="b"/>
            <a:pathLst>
              <a:path w="7227290" h="1207294" extrusionOk="0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-2382" y="5696242"/>
            <a:ext cx="9146382" cy="930294"/>
          </a:xfrm>
          <a:custGeom>
            <a:avLst/>
            <a:gdLst/>
            <a:ahLst/>
            <a:cxnLst/>
            <a:rect l="l" t="t" r="r" b="b"/>
            <a:pathLst>
              <a:path w="9155715" h="930294" extrusionOk="0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-196" y="5347020"/>
            <a:ext cx="3426231" cy="944725"/>
          </a:xfrm>
          <a:custGeom>
            <a:avLst/>
            <a:gdLst/>
            <a:ahLst/>
            <a:cxnLst/>
            <a:rect l="l" t="t" r="r" b="b"/>
            <a:pathLst>
              <a:path w="3426231" h="944725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>
            <a:off x="0" y="5545932"/>
            <a:ext cx="9146383" cy="1314449"/>
          </a:xfrm>
          <a:custGeom>
            <a:avLst/>
            <a:gdLst/>
            <a:ahLst/>
            <a:cxnLst/>
            <a:rect l="l" t="t" r="r" b="b"/>
            <a:pathLst>
              <a:path w="9117860" h="1314449" extrusionOk="0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rgbClr val="D3D9D5"/>
              </a:gs>
              <a:gs pos="50000">
                <a:schemeClr val="accent1"/>
              </a:gs>
              <a:gs pos="100000">
                <a:srgbClr val="BDC6C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-76" y="5293518"/>
            <a:ext cx="9144093" cy="1443038"/>
          </a:xfrm>
          <a:custGeom>
            <a:avLst/>
            <a:gdLst/>
            <a:ahLst/>
            <a:cxnLst/>
            <a:rect l="l" t="t" r="r" b="b"/>
            <a:pathLst>
              <a:path w="9089556" h="1443038" extrusionOk="0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-76" y="5293518"/>
            <a:ext cx="9144093" cy="1443038"/>
          </a:xfrm>
          <a:custGeom>
            <a:avLst/>
            <a:gdLst/>
            <a:ahLst/>
            <a:cxnLst/>
            <a:rect l="l" t="t" r="r" b="b"/>
            <a:pathLst>
              <a:path w="9089556" h="1443038" extrusionOk="0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sz="4000" b="0" i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130" y="5502670"/>
            <a:ext cx="9144066" cy="1271150"/>
          </a:xfrm>
          <a:custGeom>
            <a:avLst/>
            <a:gdLst/>
            <a:ahLst/>
            <a:cxnLst/>
            <a:rect l="l" t="t" r="r" b="b"/>
            <a:pathLst>
              <a:path w="9144066" h="1271150" extrusionOk="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28000">
                <a:schemeClr val="accent3"/>
              </a:gs>
              <a:gs pos="40000">
                <a:srgbClr val="C9BEB7"/>
              </a:gs>
              <a:gs pos="48000">
                <a:schemeClr val="accent3"/>
              </a:gs>
              <a:gs pos="100000">
                <a:schemeClr val="accent3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rgbClr val="D3D9D5"/>
              </a:gs>
              <a:gs pos="66000">
                <a:schemeClr val="accent1"/>
              </a:gs>
              <a:gs pos="100000">
                <a:schemeClr val="accent1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1" name="Google Shape;71;p7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685800" y="1536192"/>
            <a:ext cx="3657600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4800600" y="1536192"/>
            <a:ext cx="3657600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8000">
                <a:schemeClr val="accent1"/>
              </a:gs>
              <a:gs pos="40000">
                <a:srgbClr val="D3D9D5"/>
              </a:gs>
              <a:gs pos="4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C9BEB7"/>
              </a:gs>
              <a:gs pos="66000">
                <a:schemeClr val="accent3"/>
              </a:gs>
              <a:gs pos="100000">
                <a:schemeClr val="accent3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4800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3"/>
          </p:nvPr>
        </p:nvSpPr>
        <p:spPr>
          <a:xfrm>
            <a:off x="685800" y="2209800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4"/>
          </p:nvPr>
        </p:nvSpPr>
        <p:spPr>
          <a:xfrm>
            <a:off x="4800600" y="2209800"/>
            <a:ext cx="3657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>
            <a:off x="1" y="5010151"/>
            <a:ext cx="7439025" cy="1571625"/>
          </a:xfrm>
          <a:custGeom>
            <a:avLst/>
            <a:gdLst/>
            <a:ahLst/>
            <a:cxnLst/>
            <a:rect l="l" t="t" r="r" b="b"/>
            <a:pathLst>
              <a:path w="7415827" h="1571625" extrusionOk="0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0" y="5731667"/>
            <a:ext cx="9147178" cy="1126333"/>
          </a:xfrm>
          <a:custGeom>
            <a:avLst/>
            <a:gdLst/>
            <a:ahLst/>
            <a:cxnLst/>
            <a:rect l="l" t="t" r="r" b="b"/>
            <a:pathLst>
              <a:path w="9128161" h="1068407" extrusionOk="0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39000">
                <a:schemeClr val="accent1"/>
              </a:gs>
              <a:gs pos="50000">
                <a:srgbClr val="D3D9D5"/>
              </a:gs>
              <a:gs pos="5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Cabin"/>
              <a:buNone/>
              <a:defRPr sz="2200" b="0" i="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0" y="4973410"/>
            <a:ext cx="7674867" cy="928299"/>
          </a:xfrm>
          <a:custGeom>
            <a:avLst/>
            <a:gdLst/>
            <a:ahLst/>
            <a:cxnLst/>
            <a:rect l="l" t="t" r="r" b="b"/>
            <a:pathLst>
              <a:path w="7674867" h="928299" extrusionOk="0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-2382" y="5696242"/>
            <a:ext cx="9146382" cy="930294"/>
          </a:xfrm>
          <a:custGeom>
            <a:avLst/>
            <a:gdLst/>
            <a:ahLst/>
            <a:cxnLst/>
            <a:rect l="l" t="t" r="r" b="b"/>
            <a:pathLst>
              <a:path w="9155715" h="930294" extrusionOk="0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4572000" y="609600"/>
            <a:ext cx="3886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1pPr>
            <a:lvl2pPr marL="914400" lvl="1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2pPr>
            <a:lvl3pPr marL="1371600" lvl="2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3pPr>
            <a:lvl4pPr marL="1828800" lvl="3" indent="-32575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4pPr>
            <a:lvl5pPr marL="2286000" lvl="4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676274" y="1527048"/>
            <a:ext cx="33832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Font typeface="Cabin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Font typeface="Cabin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Cabin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Cabin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Cabin"/>
              <a:buNone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/>
            <a:ahLst/>
            <a:cxnLst/>
            <a:rect l="l" t="t" r="r" b="b"/>
            <a:pathLst>
              <a:path w="7323733" h="675379" extrusionOk="0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8000">
                <a:schemeClr val="accent1"/>
              </a:gs>
              <a:gs pos="40000">
                <a:srgbClr val="D3D9D5"/>
              </a:gs>
              <a:gs pos="48000">
                <a:schemeClr val="accent1"/>
              </a:gs>
              <a:gs pos="100000">
                <a:schemeClr val="accent1"/>
              </a:gs>
            </a:gsLst>
            <a:lin ang="15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0" y="5457825"/>
            <a:ext cx="7239000" cy="1400175"/>
          </a:xfrm>
          <a:custGeom>
            <a:avLst/>
            <a:gdLst/>
            <a:ahLst/>
            <a:cxnLst/>
            <a:rect l="l" t="t" r="r" b="b"/>
            <a:pathLst>
              <a:path w="7216426" h="1400175" extrusionOk="0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rgbClr val="C9BEB7"/>
              </a:gs>
              <a:gs pos="66000">
                <a:schemeClr val="accent3"/>
              </a:gs>
              <a:gs pos="100000">
                <a:schemeClr val="accent3"/>
              </a:gs>
            </a:gsLst>
            <a:lin ang="1661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3" name="Google Shape;103;p10"/>
          <p:cNvSpPr>
            <a:spLocks noGrp="1"/>
          </p:cNvSpPr>
          <p:nvPr>
            <p:ph type="pic" idx="2"/>
          </p:nvPr>
        </p:nvSpPr>
        <p:spPr>
          <a:xfrm>
            <a:off x="4572000" y="609600"/>
            <a:ext cx="3886200" cy="4190999"/>
          </a:xfrm>
          <a:prstGeom prst="rect">
            <a:avLst/>
          </a:prstGeom>
          <a:noFill/>
          <a:ln w="793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ctr" rotWithShape="0">
              <a:srgbClr val="000000">
                <a:alpha val="41960"/>
              </a:srgbClr>
            </a:outerShdw>
          </a:effectLst>
        </p:spPr>
        <p:txBody>
          <a:bodyPr spcFirstLastPara="1" wrap="square" lIns="0" tIns="45700" rIns="0" bIns="45700" anchor="t" anchorCtr="0"/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  <a:defRPr sz="25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-196" y="5412337"/>
            <a:ext cx="7605568" cy="927910"/>
          </a:xfrm>
          <a:custGeom>
            <a:avLst/>
            <a:gdLst/>
            <a:ahLst/>
            <a:cxnLst/>
            <a:rect l="l" t="t" r="r" b="b"/>
            <a:pathLst>
              <a:path w="7605568" h="927910" extrusionOk="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/>
            <a:ahLst/>
            <a:cxnLst/>
            <a:rect l="l" t="t" r="r" b="b"/>
            <a:pathLst>
              <a:path w="7465656" h="741493" extrusionOk="0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Google Shape;106;p10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Cabin"/>
              <a:buNone/>
              <a:defRPr sz="2200" b="0" i="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676656" y="1524000"/>
            <a:ext cx="3381375" cy="32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Font typeface="Cabin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60"/>
              <a:buFont typeface="Cabin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Cabin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Cabin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90"/>
              <a:buFont typeface="Cabin"/>
              <a:buNone/>
              <a:defRPr/>
            </a:lvl5pPr>
            <a:lvl6pPr marL="2743200" lvl="5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6pPr>
            <a:lvl7pPr marL="3200400" lvl="6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7pPr>
            <a:lvl8pPr marL="3657600" lvl="7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8pPr>
            <a:lvl9pPr marL="4114800" lvl="8" indent="-32575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3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9088"/>
            </a:gs>
            <a:gs pos="100000">
              <a:srgbClr val="BB413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sz="3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496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16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16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16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4D4D4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g"/><Relationship Id="rId5" Type="http://schemas.openxmlformats.org/officeDocument/2006/relationships/image" Target="../media/image62.gif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g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g"/><Relationship Id="rId3" Type="http://schemas.openxmlformats.org/officeDocument/2006/relationships/image" Target="../media/image102.jpg"/><Relationship Id="rId7" Type="http://schemas.openxmlformats.org/officeDocument/2006/relationships/image" Target="../media/image10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jpg"/><Relationship Id="rId4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jpg"/><Relationship Id="rId5" Type="http://schemas.openxmlformats.org/officeDocument/2006/relationships/image" Target="../media/image119.jpg"/><Relationship Id="rId4" Type="http://schemas.openxmlformats.org/officeDocument/2006/relationships/image" Target="../media/image11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title"/>
          </p:nvPr>
        </p:nvSpPr>
        <p:spPr>
          <a:xfrm>
            <a:off x="2667000" y="37151"/>
            <a:ext cx="8229600" cy="124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40"/>
              <a:buFont typeface="Cabin"/>
              <a:buNone/>
            </a:pPr>
            <a:r>
              <a:rPr lang="en-US" sz="3240">
                <a:solidFill>
                  <a:srgbClr val="FFC000"/>
                </a:solidFill>
              </a:rPr>
              <a:t>     PARASITES</a:t>
            </a:r>
            <a:br>
              <a:rPr lang="en-US" sz="3240">
                <a:solidFill>
                  <a:srgbClr val="FFC000"/>
                </a:solidFill>
              </a:rPr>
            </a:br>
            <a:r>
              <a:rPr lang="en-US" sz="3240">
                <a:solidFill>
                  <a:srgbClr val="FFC000"/>
                </a:solidFill>
              </a:rPr>
              <a:t>CRITTERS IN OR</a:t>
            </a:r>
            <a:br>
              <a:rPr lang="en-US" sz="3240">
                <a:solidFill>
                  <a:srgbClr val="FFC000"/>
                </a:solidFill>
              </a:rPr>
            </a:br>
            <a:r>
              <a:rPr lang="en-US" sz="3240">
                <a:solidFill>
                  <a:srgbClr val="FFC000"/>
                </a:solidFill>
              </a:rPr>
              <a:t>     CRITTERS</a:t>
            </a:r>
            <a:endParaRPr sz="3240">
              <a:solidFill>
                <a:srgbClr val="FFC000"/>
              </a:solidFill>
            </a:endParaRPr>
          </a:p>
        </p:txBody>
      </p:sp>
      <p:pic>
        <p:nvPicPr>
          <p:cNvPr id="136" name="Google Shape;136;p13" descr="Turgida turgida opossum X2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71364" y="1375144"/>
            <a:ext cx="3394872" cy="232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 descr="Turgida stoma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3352800"/>
            <a:ext cx="2336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 descr="Polymorphus prosoma X250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07" y="1375144"/>
            <a:ext cx="32004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 descr="Leech Gnathobdellinae  X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6895831" y="-290638"/>
            <a:ext cx="1946645" cy="248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68648" y="4038599"/>
            <a:ext cx="3682440" cy="278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2983" y="1279572"/>
            <a:ext cx="3778105" cy="283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407" y="4408714"/>
            <a:ext cx="3205125" cy="240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570" y="37151"/>
            <a:ext cx="2057400" cy="137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40"/>
              <a:buFont typeface="Cabin"/>
              <a:buNone/>
            </a:pPr>
            <a:r>
              <a:rPr lang="en-US" sz="3240">
                <a:solidFill>
                  <a:srgbClr val="FFC000"/>
                </a:solidFill>
              </a:rPr>
              <a:t>FOR DIAGNOSIS OF PARASITES YOU NEED</a:t>
            </a:r>
            <a:br>
              <a:rPr lang="en-US" sz="3240">
                <a:solidFill>
                  <a:srgbClr val="FFC000"/>
                </a:solidFill>
              </a:rPr>
            </a:br>
            <a:r>
              <a:rPr lang="en-US" sz="3240">
                <a:solidFill>
                  <a:srgbClr val="FFC000"/>
                </a:solidFill>
              </a:rPr>
              <a:t>      TO ANSWER THREE THINGS</a:t>
            </a:r>
            <a:endParaRPr sz="3240">
              <a:solidFill>
                <a:srgbClr val="FFC000"/>
              </a:solidFill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1. Host:  What is the species,  sex and age of host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2. Parasite:  Are we looking  for something grossly visible or microscopic , where do we look? Organ, tissue or what comes from them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3. Environment:  Where does the host live and make a living?  Climate, time of year, food intake, where they rest,  who else lives there  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Cabin"/>
              <a:buNone/>
            </a:pPr>
            <a:r>
              <a:rPr lang="en-US" sz="4860"/>
              <a:t>IXODIDAE- HARD TICK</a:t>
            </a:r>
            <a:br>
              <a:rPr lang="en-US" sz="4860"/>
            </a:br>
            <a:r>
              <a:rPr lang="en-US" sz="4860" i="1"/>
              <a:t>AMBLYOMMA AMERICANA</a:t>
            </a:r>
            <a:endParaRPr sz="4860" i="1"/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574" y="2052755"/>
            <a:ext cx="4483100" cy="44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/>
          <p:nvPr/>
        </p:nvSpPr>
        <p:spPr>
          <a:xfrm>
            <a:off x="463323" y="2255983"/>
            <a:ext cx="9236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Soil</a:t>
            </a:r>
            <a:endParaRPr sz="3200" b="1" i="0" u="none" strike="noStrike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2514600" y="1595735"/>
            <a:ext cx="60630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Small mammal, bird or reptile</a:t>
            </a:r>
            <a:endParaRPr sz="2400" b="1" i="0" u="none" strike="noStrike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6049663" y="2543890"/>
            <a:ext cx="3276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Small mammal, bird, or reptile</a:t>
            </a:r>
            <a:endParaRPr sz="2800" b="1" i="0" u="none" strike="noStrike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6384325" y="4571999"/>
            <a:ext cx="26072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Many species of animals</a:t>
            </a:r>
            <a:endParaRPr sz="2800" b="1" i="0" u="none" strike="noStrike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1524000" y="87087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</a:pPr>
            <a:r>
              <a:rPr lang="en-US" sz="4000"/>
              <a:t>ARGASIDAE – SOFT TICKS</a:t>
            </a:r>
            <a:endParaRPr sz="4000"/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1219200"/>
            <a:ext cx="1828800" cy="258546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/>
          <p:nvPr/>
        </p:nvSpPr>
        <p:spPr>
          <a:xfrm>
            <a:off x="1828800" y="1865603"/>
            <a:ext cx="2590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environment</a:t>
            </a:r>
            <a:endParaRPr sz="2400" b="1" i="0" u="none" strike="noStrike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0" y="6119336"/>
            <a:ext cx="9144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Found in environment of poultry</a:t>
            </a:r>
            <a:endParaRPr sz="3600" b="1" i="0" u="none" strike="noStrike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491147" y="4458586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6073" y="1207509"/>
            <a:ext cx="2876550" cy="216563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7122623" y="2081047"/>
            <a:ext cx="2457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 sz="40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6100152" y="4472763"/>
            <a:ext cx="2457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Nymph</a:t>
            </a:r>
            <a:endParaRPr sz="40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1" name="Google Shape;241;p24" descr="C:\Users\tcraig\Documents\Ecto parasites\Ticks\Argas\Argas1-ve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2347" y="3373140"/>
            <a:ext cx="3547453" cy="266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304800" y="171769"/>
            <a:ext cx="5105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 sz="3600" i="1">
                <a:latin typeface="Arial Black"/>
                <a:ea typeface="Arial Black"/>
                <a:cs typeface="Arial Black"/>
                <a:sym typeface="Arial Black"/>
              </a:rPr>
              <a:t>OTOBIUS MEGNINI </a:t>
            </a:r>
            <a:br>
              <a:rPr lang="en-US" sz="3600" i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NYMPHS</a:t>
            </a:r>
            <a:endParaRPr/>
          </a:p>
        </p:txBody>
      </p:sp>
      <p:pic>
        <p:nvPicPr>
          <p:cNvPr id="247" name="Google Shape;247;p25" descr="C:\Images scan\Ectoparasites\Ticks\Otobius2a-nym.jpg"/>
          <p:cNvPicPr preferRelativeResize="0"/>
          <p:nvPr/>
        </p:nvPicPr>
        <p:blipFill rotWithShape="1">
          <a:blip r:embed="rId3">
            <a:alphaModFix/>
          </a:blip>
          <a:srcRect b="1"/>
          <a:stretch/>
        </p:blipFill>
        <p:spPr>
          <a:xfrm>
            <a:off x="304800" y="2209800"/>
            <a:ext cx="5410200" cy="371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 descr="C:\Images scan\Ectoparasites\Ticks\Otobius3b-V-cr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381000"/>
            <a:ext cx="2895600" cy="257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 descr="C:\Images scan\Ectoparasites\Ticks\Otobius1a-nym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3429000"/>
            <a:ext cx="2909888" cy="2443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5"/>
          <p:cNvSpPr/>
          <p:nvPr/>
        </p:nvSpPr>
        <p:spPr>
          <a:xfrm>
            <a:off x="7010400" y="2438400"/>
            <a:ext cx="1544638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ventral</a:t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5943600" y="3505200"/>
            <a:ext cx="13874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dorsal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381000" y="1687936"/>
            <a:ext cx="63359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Deep in ear canal of cattle and anyone else handy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"/>
              <a:buNone/>
            </a:pPr>
            <a:r>
              <a:rPr lang="en-US" sz="5400" i="1"/>
              <a:t>OTODECTES</a:t>
            </a:r>
            <a:r>
              <a:rPr lang="en-US" sz="5400"/>
              <a:t> - EAR MITE</a:t>
            </a:r>
            <a:endParaRPr sz="5400"/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19200"/>
            <a:ext cx="2176273" cy="149656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/>
          <p:nvPr/>
        </p:nvSpPr>
        <p:spPr>
          <a:xfrm>
            <a:off x="533400" y="2712785"/>
            <a:ext cx="109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Eggs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60" name="Google Shape;260;p26"/>
          <p:cNvPicPr preferRelativeResize="0"/>
          <p:nvPr/>
        </p:nvPicPr>
        <p:blipFill rotWithShape="1">
          <a:blip r:embed="rId4">
            <a:alphaModFix/>
          </a:blip>
          <a:srcRect r="138" b="127"/>
          <a:stretch/>
        </p:blipFill>
        <p:spPr>
          <a:xfrm>
            <a:off x="2931954" y="1219200"/>
            <a:ext cx="2496312" cy="195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3048" y="1219200"/>
            <a:ext cx="2334547" cy="19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8643" y="3759728"/>
            <a:ext cx="1983105" cy="2365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/>
          <p:cNvSpPr/>
          <p:nvPr/>
        </p:nvSpPr>
        <p:spPr>
          <a:xfrm>
            <a:off x="3523809" y="3174953"/>
            <a:ext cx="1312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6378621" y="3130296"/>
            <a:ext cx="16433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Nymph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1614025" y="6124977"/>
            <a:ext cx="12923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4196059" y="4419600"/>
            <a:ext cx="44709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Found on the surface of the cat ear canal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"/>
              <a:buNone/>
            </a:pPr>
            <a:r>
              <a:rPr lang="en-US" sz="5400" i="1"/>
              <a:t>SARCOPTES SCABEI - </a:t>
            </a:r>
            <a:r>
              <a:rPr lang="en-US" sz="5400"/>
              <a:t>MITE</a:t>
            </a:r>
            <a:endParaRPr sz="5400"/>
          </a:p>
        </p:txBody>
      </p:sp>
      <p:pic>
        <p:nvPicPr>
          <p:cNvPr id="272" name="Google Shape;2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5" y="1447800"/>
            <a:ext cx="1813560" cy="150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 rotWithShape="1">
          <a:blip r:embed="rId4">
            <a:alphaModFix/>
          </a:blip>
          <a:srcRect b="58"/>
          <a:stretch/>
        </p:blipFill>
        <p:spPr>
          <a:xfrm>
            <a:off x="2438400" y="1447800"/>
            <a:ext cx="2578608" cy="205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7"/>
          <p:cNvPicPr preferRelativeResize="0"/>
          <p:nvPr/>
        </p:nvPicPr>
        <p:blipFill rotWithShape="1">
          <a:blip r:embed="rId5">
            <a:alphaModFix/>
          </a:blip>
          <a:srcRect b="77"/>
          <a:stretch/>
        </p:blipFill>
        <p:spPr>
          <a:xfrm>
            <a:off x="5791200" y="1447800"/>
            <a:ext cx="2070301" cy="183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 rotWithShape="1">
          <a:blip r:embed="rId6">
            <a:alphaModFix/>
          </a:blip>
          <a:srcRect r="78"/>
          <a:stretch/>
        </p:blipFill>
        <p:spPr>
          <a:xfrm>
            <a:off x="685800" y="4038600"/>
            <a:ext cx="1938528" cy="221284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/>
          <p:nvPr/>
        </p:nvSpPr>
        <p:spPr>
          <a:xfrm>
            <a:off x="543762" y="3145977"/>
            <a:ext cx="9108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3071403" y="3581400"/>
            <a:ext cx="1312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6056726" y="3289012"/>
            <a:ext cx="16433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Nymph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1138972" y="6237357"/>
            <a:ext cx="12923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3727704" y="4419600"/>
            <a:ext cx="493930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Found in the skin of many animal species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(dogs, pigs, people)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681289" y="8638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Cabin"/>
              <a:buNone/>
            </a:pPr>
            <a:r>
              <a:rPr lang="en-US" sz="4860"/>
              <a:t/>
            </a:r>
            <a:br>
              <a:rPr lang="en-US" sz="4860"/>
            </a:br>
            <a:r>
              <a:rPr lang="en-US" sz="4860" i="1"/>
              <a:t>DEMODEX CANIS </a:t>
            </a:r>
            <a:r>
              <a:rPr lang="en-US" sz="4860"/>
              <a:t>- MITE</a:t>
            </a:r>
            <a:endParaRPr sz="4860"/>
          </a:p>
        </p:txBody>
      </p:sp>
      <p:pic>
        <p:nvPicPr>
          <p:cNvPr id="286" name="Google Shape;286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094088"/>
            <a:ext cx="3757969" cy="247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/>
          <p:nvPr/>
        </p:nvSpPr>
        <p:spPr>
          <a:xfrm>
            <a:off x="2587563" y="5365087"/>
            <a:ext cx="14285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88" name="Google Shape;288;p28"/>
          <p:cNvCxnSpPr/>
          <p:nvPr/>
        </p:nvCxnSpPr>
        <p:spPr>
          <a:xfrm>
            <a:off x="685800" y="1752600"/>
            <a:ext cx="228600" cy="6096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89" name="Google Shape;289;p28"/>
          <p:cNvSpPr/>
          <p:nvPr/>
        </p:nvSpPr>
        <p:spPr>
          <a:xfrm>
            <a:off x="89104" y="1229380"/>
            <a:ext cx="9973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90" name="Google Shape;290;p28"/>
          <p:cNvCxnSpPr/>
          <p:nvPr/>
        </p:nvCxnSpPr>
        <p:spPr>
          <a:xfrm rot="10800000">
            <a:off x="2897868" y="4576879"/>
            <a:ext cx="411946" cy="872836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91" name="Google Shape;291;p28"/>
          <p:cNvSpPr/>
          <p:nvPr/>
        </p:nvSpPr>
        <p:spPr>
          <a:xfrm>
            <a:off x="4936992" y="3422072"/>
            <a:ext cx="17084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Larvae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2" name="Google Shape;2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011269"/>
            <a:ext cx="3570109" cy="2558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28"/>
          <p:cNvCxnSpPr/>
          <p:nvPr/>
        </p:nvCxnSpPr>
        <p:spPr>
          <a:xfrm rot="10800000" flipH="1">
            <a:off x="4936992" y="3980794"/>
            <a:ext cx="867212" cy="76700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0800" dist="41909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294" name="Google Shape;294;p28"/>
          <p:cNvSpPr/>
          <p:nvPr/>
        </p:nvSpPr>
        <p:spPr>
          <a:xfrm>
            <a:off x="7089019" y="4861051"/>
            <a:ext cx="12463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 sz="36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800100" y="5940569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Found in hair follicles of dogs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4490739" y="4722551"/>
            <a:ext cx="8713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9" descr="E:\Carousels A-H (Para)\Parasite Carousel A\A-44  House Fly.p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350863" y="2429245"/>
            <a:ext cx="3285415" cy="235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 descr="D:\IMAGES\ARTHROP\DRFLY02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45" y="575266"/>
            <a:ext cx="16764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/>
          <p:nvPr/>
        </p:nvSpPr>
        <p:spPr>
          <a:xfrm>
            <a:off x="2423746" y="64477"/>
            <a:ext cx="639728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Premise flies: </a:t>
            </a:r>
            <a:b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Musca domestica   Stomoxys calcitrans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house fly                       stable fly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04" name="Google Shape;304;p29" descr="D:\IMAGES\ARTHROP\DRFLY03.T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754" y="609600"/>
            <a:ext cx="1526753" cy="286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9" descr="C:\Documents and Settings\JHoevers\Desktop\Stable fl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3290" y="1966259"/>
            <a:ext cx="3276600" cy="212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PASTURE FLIES:</a:t>
            </a:r>
            <a:r>
              <a:rPr lang="en-US" sz="3600" b="1" i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40" b="1" i="1">
                <a:latin typeface="Arial"/>
                <a:ea typeface="Arial"/>
                <a:cs typeface="Arial"/>
                <a:sym typeface="Arial"/>
              </a:rPr>
              <a:t>HAEMATOBIA IRRITANS</a:t>
            </a:r>
            <a:r>
              <a:rPr lang="en-US" sz="324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(HORN FLY)</a:t>
            </a:r>
            <a:endParaRPr/>
          </a:p>
        </p:txBody>
      </p:sp>
      <p:pic>
        <p:nvPicPr>
          <p:cNvPr id="311" name="Google Shape;311;p30" descr="D:\IMAGES\ARTHROP\Drfly04a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5624" y="4421747"/>
            <a:ext cx="2667000" cy="235108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0"/>
          <p:cNvSpPr txBox="1"/>
          <p:nvPr/>
        </p:nvSpPr>
        <p:spPr>
          <a:xfrm>
            <a:off x="838200" y="1828800"/>
            <a:ext cx="4343400" cy="155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~1/8" long - half the size of a house or stable fly</a:t>
            </a: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2003612" y="43434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palps almost as long as proboscis</a:t>
            </a:r>
            <a:endParaRPr/>
          </a:p>
        </p:txBody>
      </p:sp>
      <p:pic>
        <p:nvPicPr>
          <p:cNvPr id="314" name="Google Shape;314;p30" descr="C:\Documents and Settings\JHoevers\Desktop\horn f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990600"/>
            <a:ext cx="3894138" cy="295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>
            <a:spLocks noGrp="1"/>
          </p:cNvSpPr>
          <p:nvPr>
            <p:ph type="title"/>
          </p:nvPr>
        </p:nvSpPr>
        <p:spPr>
          <a:xfrm>
            <a:off x="626564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 i="1"/>
              <a:t>GASTEROPHILUS INTESTINALIS</a:t>
            </a:r>
            <a:r>
              <a:rPr lang="en-US"/>
              <a:t>- </a:t>
            </a:r>
            <a:br>
              <a:rPr lang="en-US"/>
            </a:br>
            <a:r>
              <a:rPr lang="en-US"/>
              <a:t>BOT FLY OF HORSE</a:t>
            </a:r>
            <a:endParaRPr/>
          </a:p>
        </p:txBody>
      </p:sp>
      <p:pic>
        <p:nvPicPr>
          <p:cNvPr id="320" name="Google Shape;32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404227"/>
            <a:ext cx="2209800" cy="22206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1"/>
          <p:cNvSpPr/>
          <p:nvPr/>
        </p:nvSpPr>
        <p:spPr>
          <a:xfrm>
            <a:off x="314885" y="1295400"/>
            <a:ext cx="17940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Horse hair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22" name="Google Shape;32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2286000"/>
            <a:ext cx="2777128" cy="214788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1"/>
          <p:cNvSpPr/>
          <p:nvPr/>
        </p:nvSpPr>
        <p:spPr>
          <a:xfrm>
            <a:off x="2743200" y="987623"/>
            <a:ext cx="34290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Horse Tongue and Stomach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24" name="Google Shape;32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2348675"/>
            <a:ext cx="2362200" cy="202253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1"/>
          <p:cNvSpPr/>
          <p:nvPr/>
        </p:nvSpPr>
        <p:spPr>
          <a:xfrm>
            <a:off x="6812469" y="1295400"/>
            <a:ext cx="199605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Pupa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Pasture Soil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26" name="Google Shape;32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5600" y="4594707"/>
            <a:ext cx="2978019" cy="226329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1"/>
          <p:cNvSpPr/>
          <p:nvPr/>
        </p:nvSpPr>
        <p:spPr>
          <a:xfrm>
            <a:off x="5562600" y="4860851"/>
            <a:ext cx="37969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 female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Near horses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bin"/>
              <a:buNone/>
            </a:pPr>
            <a:r>
              <a:rPr lang="en-US" sz="4400">
                <a:solidFill>
                  <a:srgbClr val="FFC000"/>
                </a:solidFill>
              </a:rPr>
              <a:t>PARASITES,  SO WHAT?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Dr. Tom Craig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r>
              <a:rPr lang="en-US"/>
              <a:t>Department Veterinary Pathobiology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r>
              <a:rPr lang="en-US"/>
              <a:t>Texas A&amp;M University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 txBox="1">
            <a:spLocks noGrp="1"/>
          </p:cNvSpPr>
          <p:nvPr>
            <p:ph type="title"/>
          </p:nvPr>
        </p:nvSpPr>
        <p:spPr>
          <a:xfrm>
            <a:off x="-19051" y="-1524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bin"/>
              <a:buNone/>
            </a:pPr>
            <a:r>
              <a:rPr lang="en-US" sz="4400" i="1"/>
              <a:t>CTENOCEPHALIDES FELIS</a:t>
            </a:r>
            <a:r>
              <a:rPr lang="en-US" sz="4400"/>
              <a:t>- CAT FLEA</a:t>
            </a:r>
            <a:endParaRPr sz="4400"/>
          </a:p>
        </p:txBody>
      </p:sp>
      <p:pic>
        <p:nvPicPr>
          <p:cNvPr id="333" name="Google Shape;333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290" y="1295400"/>
            <a:ext cx="3025833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2"/>
          <p:cNvSpPr/>
          <p:nvPr/>
        </p:nvSpPr>
        <p:spPr>
          <a:xfrm>
            <a:off x="7555" y="3290711"/>
            <a:ext cx="239039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Arial Narrow"/>
                <a:ea typeface="Arial Narrow"/>
                <a:cs typeface="Arial Narrow"/>
                <a:sym typeface="Arial Narrow"/>
              </a:rPr>
              <a:t>Hair of cat or dog</a:t>
            </a:r>
            <a:endParaRPr sz="2400" b="1" cap="none">
              <a:solidFill>
                <a:srgbClr val="FEFEF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35" name="Google Shape;33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5215" y="1341261"/>
            <a:ext cx="2728093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2"/>
          <p:cNvSpPr/>
          <p:nvPr/>
        </p:nvSpPr>
        <p:spPr>
          <a:xfrm>
            <a:off x="2397953" y="3167600"/>
            <a:ext cx="40161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Floor cracks, rugs, carpets and animal bedding</a:t>
            </a:r>
            <a:endParaRPr sz="24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37" name="Google Shape;33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4138" y="1245137"/>
            <a:ext cx="2558411" cy="192246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>
            <a:off x="7003668" y="3207440"/>
            <a:ext cx="18213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Pupae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FEFEFE"/>
                </a:solidFill>
                <a:latin typeface="Arial Narrow"/>
                <a:ea typeface="Arial Narrow"/>
                <a:cs typeface="Arial Narrow"/>
                <a:sym typeface="Arial Narrow"/>
              </a:rPr>
              <a:t>Silk cocoons</a:t>
            </a:r>
            <a:endParaRPr sz="2400" b="1" cap="none">
              <a:solidFill>
                <a:srgbClr val="FEFEF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39" name="Google Shape;339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4620" y="4393328"/>
            <a:ext cx="3694122" cy="246467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2"/>
          <p:cNvSpPr/>
          <p:nvPr/>
        </p:nvSpPr>
        <p:spPr>
          <a:xfrm>
            <a:off x="6434600" y="5087054"/>
            <a:ext cx="23903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Arial Narrow"/>
                <a:ea typeface="Arial Narrow"/>
                <a:cs typeface="Arial Narrow"/>
                <a:sym typeface="Arial Narrow"/>
              </a:rPr>
              <a:t>Hair of dog or cat</a:t>
            </a:r>
            <a:endParaRPr sz="2400" b="1" cap="none">
              <a:solidFill>
                <a:srgbClr val="FEFEF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1352994" y="152400"/>
            <a:ext cx="6556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</a:pPr>
            <a:r>
              <a:rPr lang="en-US" sz="4000"/>
              <a:t>ANOPLURA – SUCKING LICE</a:t>
            </a:r>
            <a:endParaRPr sz="4000"/>
          </a:p>
        </p:txBody>
      </p:sp>
      <p:pic>
        <p:nvPicPr>
          <p:cNvPr id="346" name="Google Shape;3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1369" y="1370310"/>
            <a:ext cx="261582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3"/>
          <p:cNvSpPr/>
          <p:nvPr/>
        </p:nvSpPr>
        <p:spPr>
          <a:xfrm>
            <a:off x="4631366" y="1277114"/>
            <a:ext cx="25908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Hair of swine, cattle or others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48" name="Google Shape;34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2703" y="3352800"/>
            <a:ext cx="4268972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3"/>
          <p:cNvSpPr/>
          <p:nvPr/>
        </p:nvSpPr>
        <p:spPr>
          <a:xfrm>
            <a:off x="0" y="3352800"/>
            <a:ext cx="25908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Nymph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Skin of swine or cattle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6632944" y="4642338"/>
            <a:ext cx="25908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Skin of swine or cattle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/>
              <a:t>MALLOPHAGA - CHEWING LICE</a:t>
            </a:r>
            <a:endParaRPr/>
          </a:p>
        </p:txBody>
      </p:sp>
      <p:pic>
        <p:nvPicPr>
          <p:cNvPr id="356" name="Google Shape;356;p34" descr="http://www.browneggblueegg.com/Article/CrestLiceEggs_SingleFeather.jpg"/>
          <p:cNvPicPr preferRelativeResize="0"/>
          <p:nvPr/>
        </p:nvPicPr>
        <p:blipFill rotWithShape="1">
          <a:blip r:embed="rId3">
            <a:alphaModFix/>
          </a:blip>
          <a:srcRect b="107"/>
          <a:stretch/>
        </p:blipFill>
        <p:spPr>
          <a:xfrm>
            <a:off x="163033" y="1490552"/>
            <a:ext cx="2656367" cy="214777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4"/>
          <p:cNvSpPr/>
          <p:nvPr/>
        </p:nvSpPr>
        <p:spPr>
          <a:xfrm>
            <a:off x="609600" y="3886200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</p:txBody>
      </p:sp>
      <p:sp>
        <p:nvSpPr>
          <p:cNvPr id="358" name="Google Shape;358;p34"/>
          <p:cNvSpPr/>
          <p:nvPr/>
        </p:nvSpPr>
        <p:spPr>
          <a:xfrm>
            <a:off x="767388" y="4613842"/>
            <a:ext cx="70485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on feathers of birds (primarily)  or hair of mammals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9" name="Google Shape;35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1490552"/>
            <a:ext cx="304800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4"/>
          <p:cNvSpPr/>
          <p:nvPr/>
        </p:nvSpPr>
        <p:spPr>
          <a:xfrm>
            <a:off x="6400800" y="3748795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</p:txBody>
      </p:sp>
      <p:pic>
        <p:nvPicPr>
          <p:cNvPr id="361" name="Google Shape;361;p34" descr="http://www.toggenburgmilkingshowgoats.com/photos/images%2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1743977"/>
            <a:ext cx="2182477" cy="140302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4"/>
          <p:cNvSpPr/>
          <p:nvPr/>
        </p:nvSpPr>
        <p:spPr>
          <a:xfrm>
            <a:off x="3134833" y="3519377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Nymph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5" descr="C:\Users\tcraig\Documents\nematode immages\Strongyloidea\Ancylostoma\Ancylostoma caninum egg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047844" y="584803"/>
            <a:ext cx="4680959" cy="351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5" descr="C:\Users\tcraig\Documents\nematode immages\Strongyloidea\Ancylostoma\A. caninum  la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467755" y="512623"/>
            <a:ext cx="4017694" cy="301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5" descr="C:\Users\tcraig\Documents\nematode immages\Strongyloidea\Ancylostoma\paleGums.t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" y="4335603"/>
            <a:ext cx="3223420" cy="250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5" descr="C:\Users\tcraig\Documents\nematode immages\Strongyloidea\Ancylostoma\A. caninum 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5527" y="-12601"/>
            <a:ext cx="2938073" cy="445040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5"/>
          <p:cNvSpPr txBox="1"/>
          <p:nvPr/>
        </p:nvSpPr>
        <p:spPr>
          <a:xfrm>
            <a:off x="990600" y="2590800"/>
            <a:ext cx="479451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Ancylostoma caninum</a:t>
            </a:r>
            <a:endParaRPr sz="4400" i="1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2" name="Google Shape;372;p35"/>
          <p:cNvSpPr/>
          <p:nvPr/>
        </p:nvSpPr>
        <p:spPr>
          <a:xfrm>
            <a:off x="5257800" y="2438400"/>
            <a:ext cx="45720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Eggs</a:t>
            </a:r>
            <a:endParaRPr sz="28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Dog feces</a:t>
            </a:r>
            <a:endParaRPr/>
          </a:p>
        </p:txBody>
      </p:sp>
      <p:pic>
        <p:nvPicPr>
          <p:cNvPr id="373" name="Google Shape;373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11993" y="4361864"/>
            <a:ext cx="3532007" cy="245278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5"/>
          <p:cNvSpPr/>
          <p:nvPr/>
        </p:nvSpPr>
        <p:spPr>
          <a:xfrm>
            <a:off x="5181600" y="4405218"/>
            <a:ext cx="45720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Dog feces/soil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penetrate skin</a:t>
            </a:r>
            <a:endParaRPr/>
          </a:p>
        </p:txBody>
      </p:sp>
      <p:pic>
        <p:nvPicPr>
          <p:cNvPr id="375" name="Google Shape;375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24936" y="4175691"/>
            <a:ext cx="2411593" cy="241159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5"/>
          <p:cNvSpPr/>
          <p:nvPr/>
        </p:nvSpPr>
        <p:spPr>
          <a:xfrm>
            <a:off x="1981200" y="3357429"/>
            <a:ext cx="45720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Adults</a:t>
            </a:r>
            <a:endParaRPr sz="28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Small intestine of dogs</a:t>
            </a:r>
            <a:endParaRPr/>
          </a:p>
        </p:txBody>
      </p:sp>
      <p:sp>
        <p:nvSpPr>
          <p:cNvPr id="377" name="Google Shape;377;p35"/>
          <p:cNvSpPr/>
          <p:nvPr/>
        </p:nvSpPr>
        <p:spPr>
          <a:xfrm>
            <a:off x="3172270" y="5843306"/>
            <a:ext cx="21898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 sz="24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transmitted to pups in milk</a:t>
            </a:r>
            <a:endParaRPr/>
          </a:p>
        </p:txBody>
      </p:sp>
      <p:sp>
        <p:nvSpPr>
          <p:cNvPr id="378" name="Google Shape;378;p35"/>
          <p:cNvSpPr txBox="1"/>
          <p:nvPr/>
        </p:nvSpPr>
        <p:spPr>
          <a:xfrm>
            <a:off x="239282" y="3944858"/>
            <a:ext cx="19579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Anemic Puppy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952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</a:pPr>
            <a:r>
              <a:rPr lang="en-US" sz="3200" i="1"/>
              <a:t>STRONGYLUS  VULGARIS </a:t>
            </a:r>
            <a:r>
              <a:rPr lang="en-US" sz="3200"/>
              <a:t>–</a:t>
            </a:r>
            <a:br>
              <a:rPr lang="en-US" sz="3200"/>
            </a:br>
            <a:r>
              <a:rPr lang="en-US" sz="3200"/>
              <a:t> LARGE STRONGYLE OF THE HORSE</a:t>
            </a:r>
            <a:endParaRPr sz="3200"/>
          </a:p>
        </p:txBody>
      </p:sp>
      <p:pic>
        <p:nvPicPr>
          <p:cNvPr id="384" name="Google Shape;38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70" y="731719"/>
            <a:ext cx="2290936" cy="190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801" y="4818999"/>
            <a:ext cx="288931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6"/>
          <p:cNvSpPr/>
          <p:nvPr/>
        </p:nvSpPr>
        <p:spPr>
          <a:xfrm>
            <a:off x="2320224" y="1219200"/>
            <a:ext cx="35774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Feces of horse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7" name="Google Shape;387;p36"/>
          <p:cNvSpPr/>
          <p:nvPr/>
        </p:nvSpPr>
        <p:spPr>
          <a:xfrm>
            <a:off x="2871514" y="2538221"/>
            <a:ext cx="3224485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Larvae </a:t>
            </a: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Found in soil, are ingested go to the intestine crawl out of intestine 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88" name="Google Shape;388;p36" descr="C:\Users\tcraig\Documents\nematode immages\Trichostrongyloidea\L3 larvae\L3-rum-Iod-100x-0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2" y="2639006"/>
            <a:ext cx="2906132" cy="217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6" descr="E:\Carousels A-H (Para)\Parasite Carousel D\D8- Strongylus vulgaris.pc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1227146"/>
            <a:ext cx="2872599" cy="238476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6"/>
          <p:cNvSpPr txBox="1"/>
          <p:nvPr/>
        </p:nvSpPr>
        <p:spPr>
          <a:xfrm>
            <a:off x="5925368" y="3568197"/>
            <a:ext cx="335280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travel to the blood vessels develop for months then return to intestine as adults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91" name="Google Shape;391;p36" descr="C:\Users\tcraig\Documents\nematode immages\Strongyloidea\Strongylus\Svulgaris-V.t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32748" y="3731655"/>
            <a:ext cx="2393950" cy="302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6"/>
          <p:cNvSpPr txBox="1"/>
          <p:nvPr/>
        </p:nvSpPr>
        <p:spPr>
          <a:xfrm>
            <a:off x="2871514" y="5842337"/>
            <a:ext cx="401263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cecum and colon of horse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>
            <a:spLocks noGrp="1"/>
          </p:cNvSpPr>
          <p:nvPr>
            <p:ph type="title"/>
          </p:nvPr>
        </p:nvSpPr>
        <p:spPr>
          <a:xfrm>
            <a:off x="533399" y="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bin"/>
              <a:buNone/>
            </a:pPr>
            <a:r>
              <a:rPr lang="en-US" sz="4800" i="1"/>
              <a:t>STEPHANURUS DENTATUS </a:t>
            </a:r>
            <a:r>
              <a:rPr lang="en-US" sz="4800"/>
              <a:t>- KIDNEY WORM OF SWINE</a:t>
            </a:r>
            <a:endParaRPr sz="4800"/>
          </a:p>
        </p:txBody>
      </p:sp>
      <p:pic>
        <p:nvPicPr>
          <p:cNvPr id="398" name="Google Shape;39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292" y="4648200"/>
            <a:ext cx="300696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66" y="1370610"/>
            <a:ext cx="2286000" cy="15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/>
          <p:nvPr/>
        </p:nvSpPr>
        <p:spPr>
          <a:xfrm>
            <a:off x="2438400" y="1260154"/>
            <a:ext cx="662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Passed through urine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1" name="Google Shape;401;p37"/>
          <p:cNvSpPr/>
          <p:nvPr/>
        </p:nvSpPr>
        <p:spPr>
          <a:xfrm>
            <a:off x="2881032" y="4291905"/>
            <a:ext cx="621051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Once inside, larvae migrate to the liver. Eventually they migrate through the peritoneal cavity and encyst in the perirenal fat near kidneys and mature to adults.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02" name="Google Shape;40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54" y="3086536"/>
            <a:ext cx="2763023" cy="120536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7"/>
          <p:cNvSpPr/>
          <p:nvPr/>
        </p:nvSpPr>
        <p:spPr>
          <a:xfrm>
            <a:off x="2773181" y="2849647"/>
            <a:ext cx="576121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Direct: ingestion or skin penetration of larvae          Indirect: earthworms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None/>
            </a:pPr>
            <a:r>
              <a:rPr lang="en-US" sz="3200" i="1"/>
              <a:t>STRONGYLOIDES WESTERI</a:t>
            </a:r>
            <a:br>
              <a:rPr lang="en-US" sz="3200" i="1"/>
            </a:br>
            <a:r>
              <a:rPr lang="en-US" sz="3200"/>
              <a:t>INTESTINAL THREADWORMS OF HORSE</a:t>
            </a:r>
            <a:endParaRPr sz="3200"/>
          </a:p>
        </p:txBody>
      </p:sp>
      <p:pic>
        <p:nvPicPr>
          <p:cNvPr id="409" name="Google Shape;409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73061" y="2902706"/>
            <a:ext cx="2819399" cy="213246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8"/>
          <p:cNvSpPr/>
          <p:nvPr/>
        </p:nvSpPr>
        <p:spPr>
          <a:xfrm>
            <a:off x="3253942" y="1185341"/>
            <a:ext cx="528045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Egg-adult female lives in small i</a:t>
            </a: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ntestines of foals Larvated eggs p</a:t>
            </a:r>
            <a:r>
              <a:rPr lang="en-US" sz="28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assed in feces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1" name="Google Shape;411;p38"/>
          <p:cNvSpPr/>
          <p:nvPr/>
        </p:nvSpPr>
        <p:spPr>
          <a:xfrm>
            <a:off x="2743201" y="2819400"/>
            <a:ext cx="49529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Skin penetration, or passed in milk to young foals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1805828" y="5035472"/>
            <a:ext cx="341387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 female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Small intestine of foals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13" name="Google Shape;41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1059388"/>
            <a:ext cx="2003366" cy="176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198" y="2903012"/>
            <a:ext cx="2819399" cy="21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8" descr="C:\Users\tcraig\Documents\nematode immages\Rhabditoidea\Strongyloides\Strong-fem-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9700" y="4126513"/>
            <a:ext cx="3892924" cy="276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9"/>
          <p:cNvSpPr txBox="1">
            <a:spLocks noGrp="1"/>
          </p:cNvSpPr>
          <p:nvPr>
            <p:ph type="title"/>
          </p:nvPr>
        </p:nvSpPr>
        <p:spPr>
          <a:xfrm>
            <a:off x="0" y="12469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bin"/>
              <a:buNone/>
            </a:pPr>
            <a:r>
              <a:rPr lang="en-US" sz="4400" i="1"/>
              <a:t>DIROFILARIA IMMITIS</a:t>
            </a:r>
            <a:r>
              <a:rPr lang="en-US" sz="4400"/>
              <a:t>-HEARTWORM</a:t>
            </a:r>
            <a:br>
              <a:rPr lang="en-US" sz="4400"/>
            </a:br>
            <a:r>
              <a:rPr lang="en-US" sz="4400"/>
              <a:t>OF DOGS</a:t>
            </a:r>
            <a:endParaRPr sz="4400"/>
          </a:p>
        </p:txBody>
      </p:sp>
      <p:pic>
        <p:nvPicPr>
          <p:cNvPr id="421" name="Google Shape;42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949" y="4876800"/>
            <a:ext cx="2376267" cy="17753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9"/>
          <p:cNvSpPr/>
          <p:nvPr/>
        </p:nvSpPr>
        <p:spPr>
          <a:xfrm>
            <a:off x="5616919" y="4810379"/>
            <a:ext cx="1632178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Heart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3" name="Google Shape;423;p39"/>
          <p:cNvSpPr/>
          <p:nvPr/>
        </p:nvSpPr>
        <p:spPr>
          <a:xfrm>
            <a:off x="296824" y="1284982"/>
            <a:ext cx="29718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Microfilaria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Blood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4" name="Google Shape;42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2425995"/>
            <a:ext cx="3169412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9"/>
          <p:cNvSpPr/>
          <p:nvPr/>
        </p:nvSpPr>
        <p:spPr>
          <a:xfrm>
            <a:off x="5994971" y="1094831"/>
            <a:ext cx="2016899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Mosquito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3657599" y="2362200"/>
            <a:ext cx="1371601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7" name="Google Shape;427;p39"/>
          <p:cNvSpPr/>
          <p:nvPr/>
        </p:nvSpPr>
        <p:spPr>
          <a:xfrm rot="7622894">
            <a:off x="4567109" y="3970693"/>
            <a:ext cx="924181" cy="761999"/>
          </a:xfrm>
          <a:prstGeom prst="rightArrow">
            <a:avLst>
              <a:gd name="adj1" fmla="val 35000"/>
              <a:gd name="adj2" fmla="val 48849"/>
            </a:avLst>
          </a:prstGeom>
          <a:solidFill>
            <a:schemeClr val="accent1"/>
          </a:solidFill>
          <a:ln w="127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8" name="Google Shape;428;p39" descr="C:\Users\tcraig\Desktop\IMAG0283.T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25" y="2423755"/>
            <a:ext cx="2863808" cy="214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 txBox="1">
            <a:spLocks noGrp="1"/>
          </p:cNvSpPr>
          <p:nvPr>
            <p:ph type="title"/>
          </p:nvPr>
        </p:nvSpPr>
        <p:spPr>
          <a:xfrm>
            <a:off x="3348318" y="152400"/>
            <a:ext cx="593589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lang="en-US" sz="3240" i="1"/>
              <a:t>TOXOCARA CANIS-  </a:t>
            </a:r>
            <a:r>
              <a:rPr lang="en-US" sz="3240"/>
              <a:t>ROUND WORM OF DOGS</a:t>
            </a:r>
            <a:endParaRPr sz="3240"/>
          </a:p>
        </p:txBody>
      </p:sp>
      <p:pic>
        <p:nvPicPr>
          <p:cNvPr id="435" name="Google Shape;4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4325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0"/>
          <p:cNvSpPr/>
          <p:nvPr/>
        </p:nvSpPr>
        <p:spPr>
          <a:xfrm>
            <a:off x="3348318" y="1447800"/>
            <a:ext cx="526228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Soil contaminated with feces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 containing larva eaten by dog</a:t>
            </a:r>
            <a:endParaRPr/>
          </a:p>
        </p:txBody>
      </p:sp>
      <p:pic>
        <p:nvPicPr>
          <p:cNvPr id="437" name="Google Shape;437;p40" descr="http://www.phsource.us/PH/PARA/Chapter_5_files/image0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68967"/>
            <a:ext cx="3124200" cy="212067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0"/>
          <p:cNvSpPr/>
          <p:nvPr/>
        </p:nvSpPr>
        <p:spPr>
          <a:xfrm>
            <a:off x="3177363" y="2771239"/>
            <a:ext cx="594359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 hatches canine intestinal 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 goes to lungs,  then tissues uterus if the dog is pregnant, or mammary glands if host recently whelped </a:t>
            </a:r>
            <a:endParaRPr sz="26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                     </a:t>
            </a: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Canine intestine where they  mate.</a:t>
            </a:r>
            <a:endParaRPr sz="26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39" name="Google Shape;439;p40" descr="E:\Nematodes\Toxocara canis\2304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20781" y="3946417"/>
            <a:ext cx="2590798" cy="323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>
            <a:spLocks noGrp="1"/>
          </p:cNvSpPr>
          <p:nvPr>
            <p:ph type="title"/>
          </p:nvPr>
        </p:nvSpPr>
        <p:spPr>
          <a:xfrm>
            <a:off x="664535" y="1435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</a:pPr>
            <a:r>
              <a:rPr lang="en-US" sz="4000" i="1"/>
              <a:t>TRICHURIS  VULPIS- </a:t>
            </a:r>
            <a:r>
              <a:rPr lang="en-US" sz="4000"/>
              <a:t>WHIPWORM</a:t>
            </a:r>
            <a:endParaRPr sz="4000"/>
          </a:p>
        </p:txBody>
      </p:sp>
      <p:pic>
        <p:nvPicPr>
          <p:cNvPr id="446" name="Google Shape;44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981038"/>
            <a:ext cx="2568812" cy="187696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1"/>
          <p:cNvSpPr/>
          <p:nvPr/>
        </p:nvSpPr>
        <p:spPr>
          <a:xfrm>
            <a:off x="2568812" y="4981038"/>
            <a:ext cx="65751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Mucosa of cecum and large intestine in dog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1970567" y="3085577"/>
            <a:ext cx="6289159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Penetrate into the intestinal wall of dog, then re-enter the lumen after 2-10 days, then passes down to the dog’s cecum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1676400" y="1295400"/>
            <a:ext cx="65833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Ingested by dog and hatch in small intestine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50" name="Google Shape;450;p41"/>
          <p:cNvPicPr preferRelativeResize="0"/>
          <p:nvPr/>
        </p:nvPicPr>
        <p:blipFill rotWithShape="1">
          <a:blip r:embed="rId4">
            <a:alphaModFix/>
          </a:blip>
          <a:srcRect r="70" b="143"/>
          <a:stretch/>
        </p:blipFill>
        <p:spPr>
          <a:xfrm>
            <a:off x="0" y="1050992"/>
            <a:ext cx="1981200" cy="206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29379"/>
            <a:ext cx="1981200" cy="1851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40"/>
              <a:buFont typeface="Cabin"/>
              <a:buNone/>
            </a:pPr>
            <a:r>
              <a:rPr lang="en-US" sz="3240">
                <a:solidFill>
                  <a:srgbClr val="FFC000"/>
                </a:solidFill>
              </a:rPr>
              <a:t>WHO ARE PARASITES? </a:t>
            </a:r>
            <a:br>
              <a:rPr lang="en-US" sz="3240">
                <a:solidFill>
                  <a:srgbClr val="FFC000"/>
                </a:solidFill>
              </a:rPr>
            </a:br>
            <a:r>
              <a:rPr lang="en-US" sz="3240">
                <a:solidFill>
                  <a:srgbClr val="FFC000"/>
                </a:solidFill>
              </a:rPr>
              <a:t/>
            </a:r>
            <a:br>
              <a:rPr lang="en-US" sz="3240">
                <a:solidFill>
                  <a:srgbClr val="FFC000"/>
                </a:solidFill>
              </a:rPr>
            </a:br>
            <a:r>
              <a:rPr lang="en-US" sz="2430"/>
              <a:t>EUKARYOTIC ORGANISMS THAT LIVE IN OR ON A HOST AND MAY CAUSE DISEASE</a:t>
            </a:r>
            <a:endParaRPr sz="2430"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▶"/>
            </a:pPr>
            <a:r>
              <a:rPr lang="en-US" sz="3200"/>
              <a:t>Arthropods:  </a:t>
            </a:r>
            <a:r>
              <a:rPr lang="en-US" sz="2400"/>
              <a:t>ticks, mites, flies, fleas, lice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20"/>
              <a:buChar char="▶"/>
            </a:pPr>
            <a:r>
              <a:rPr lang="en-US" sz="3200"/>
              <a:t>Helminths:</a:t>
            </a:r>
            <a:r>
              <a:rPr lang="en-US" sz="2400"/>
              <a:t> nematodes (cylindrical or round worms),    cestodes  (tapeworms),  trematodes (flukes)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720"/>
              <a:buChar char="▶"/>
            </a:pPr>
            <a:r>
              <a:rPr lang="en-US" sz="3200"/>
              <a:t>Protozoa:  </a:t>
            </a:r>
            <a:r>
              <a:rPr lang="en-US" sz="2400"/>
              <a:t>amoeba, flagellates, ciliates,  apicomplexa</a:t>
            </a:r>
            <a:endParaRPr/>
          </a:p>
          <a:p>
            <a:pPr marL="342900" lvl="0" indent="-1447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None/>
            </a:pPr>
            <a:endParaRPr sz="2400"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80"/>
              <a:buChar char="▶"/>
            </a:pPr>
            <a:r>
              <a:rPr lang="en-US" sz="2800"/>
              <a:t>Lets find out about them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bin"/>
              <a:buNone/>
            </a:pPr>
            <a:r>
              <a:rPr lang="en-US" sz="4800" i="1"/>
              <a:t>DIPYLIDIUM CANINUM- </a:t>
            </a:r>
            <a:r>
              <a:rPr lang="en-US" sz="4800"/>
              <a:t>TAPEWORM DOG AND CAT</a:t>
            </a:r>
            <a:endParaRPr sz="4800"/>
          </a:p>
        </p:txBody>
      </p:sp>
      <p:pic>
        <p:nvPicPr>
          <p:cNvPr id="457" name="Google Shape;45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99" y="1579226"/>
            <a:ext cx="2823308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2"/>
          <p:cNvSpPr/>
          <p:nvPr/>
        </p:nvSpPr>
        <p:spPr>
          <a:xfrm>
            <a:off x="-19556" y="3387406"/>
            <a:ext cx="297709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 basket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Dog/Cat feces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59" name="Google Shape;45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5052904"/>
            <a:ext cx="3569654" cy="177738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2"/>
          <p:cNvSpPr/>
          <p:nvPr/>
        </p:nvSpPr>
        <p:spPr>
          <a:xfrm>
            <a:off x="2743199" y="3653135"/>
            <a:ext cx="472440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Dog/cat small intestine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1" name="Google Shape;461;p42"/>
          <p:cNvSpPr/>
          <p:nvPr/>
        </p:nvSpPr>
        <p:spPr>
          <a:xfrm>
            <a:off x="5919387" y="1611707"/>
            <a:ext cx="24256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 ingested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by larvae flea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2" name="Google Shape;462;p42"/>
          <p:cNvSpPr/>
          <p:nvPr/>
        </p:nvSpPr>
        <p:spPr>
          <a:xfrm>
            <a:off x="3657600" y="2321069"/>
            <a:ext cx="1784827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7620000" y="4288265"/>
            <a:ext cx="445453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64" name="Google Shape;46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3517" y="2569074"/>
            <a:ext cx="2677404" cy="1343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3"/>
          <p:cNvSpPr txBox="1">
            <a:spLocks noGrp="1"/>
          </p:cNvSpPr>
          <p:nvPr>
            <p:ph type="title"/>
          </p:nvPr>
        </p:nvSpPr>
        <p:spPr>
          <a:xfrm>
            <a:off x="533400" y="-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 i="1"/>
              <a:t>TAENIA PISIFORMIS- </a:t>
            </a:r>
            <a:r>
              <a:rPr lang="en-US"/>
              <a:t>DOG TAPEWORM</a:t>
            </a:r>
            <a:endParaRPr/>
          </a:p>
        </p:txBody>
      </p:sp>
      <p:pic>
        <p:nvPicPr>
          <p:cNvPr id="470" name="Google Shape;47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662343" y="2462878"/>
            <a:ext cx="2017390" cy="289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871236"/>
            <a:ext cx="2955968" cy="1779493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3"/>
          <p:cNvSpPr/>
          <p:nvPr/>
        </p:nvSpPr>
        <p:spPr>
          <a:xfrm>
            <a:off x="5324398" y="4919008"/>
            <a:ext cx="40386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Eliminated in feces and ingested by a rabbit and hatches in small intestine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3" name="Google Shape;473;p43"/>
          <p:cNvSpPr/>
          <p:nvPr/>
        </p:nvSpPr>
        <p:spPr>
          <a:xfrm>
            <a:off x="26640" y="5105400"/>
            <a:ext cx="48768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Larvae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Burrows through the intestinal wall and travels to the liver via the blood</a:t>
            </a:r>
            <a:endParaRPr sz="2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4" name="Google Shape;474;p43"/>
          <p:cNvSpPr/>
          <p:nvPr/>
        </p:nvSpPr>
        <p:spPr>
          <a:xfrm>
            <a:off x="3297865" y="990600"/>
            <a:ext cx="5562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Proglottids</a:t>
            </a:r>
            <a:endParaRPr sz="24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When the dog eats the rabbit they begin to form in the small intestine</a:t>
            </a:r>
            <a:endParaRPr/>
          </a:p>
        </p:txBody>
      </p:sp>
      <p:pic>
        <p:nvPicPr>
          <p:cNvPr id="475" name="Google Shape;475;p43" descr="http://www.michigan.gov/images/cysticer_19784_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482" y="2666720"/>
            <a:ext cx="3366648" cy="229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4568" y="2717412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</a:pPr>
            <a:r>
              <a:rPr lang="en-US" sz="4000" i="1"/>
              <a:t>FASCIOLA HEPATICA </a:t>
            </a:r>
            <a:r>
              <a:rPr lang="en-US" sz="4000"/>
              <a:t>- LIVER FLUKE OF CATTLE AND SHEEP</a:t>
            </a:r>
            <a:endParaRPr sz="4000"/>
          </a:p>
        </p:txBody>
      </p:sp>
      <p:pic>
        <p:nvPicPr>
          <p:cNvPr id="482" name="Google Shape;48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155105"/>
            <a:ext cx="16764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4"/>
          <p:cNvSpPr/>
          <p:nvPr/>
        </p:nvSpPr>
        <p:spPr>
          <a:xfrm>
            <a:off x="507351" y="1066800"/>
            <a:ext cx="12849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Egg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Feces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84" name="Google Shape;48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1580" y="2267129"/>
            <a:ext cx="2382981" cy="178723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4"/>
          <p:cNvSpPr/>
          <p:nvPr/>
        </p:nvSpPr>
        <p:spPr>
          <a:xfrm>
            <a:off x="2857729" y="1451626"/>
            <a:ext cx="29706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Miracidium</a:t>
            </a:r>
            <a:endParaRPr sz="40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86" name="Google Shape;486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9398" y="1949366"/>
            <a:ext cx="2435601" cy="182319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4"/>
          <p:cNvSpPr/>
          <p:nvPr/>
        </p:nvSpPr>
        <p:spPr>
          <a:xfrm>
            <a:off x="6262559" y="1159405"/>
            <a:ext cx="25924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Cercariae</a:t>
            </a:r>
            <a:endParaRPr sz="40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Snail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88" name="Google Shape;488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200" y="4667227"/>
            <a:ext cx="2641600" cy="219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4"/>
          <p:cNvSpPr/>
          <p:nvPr/>
        </p:nvSpPr>
        <p:spPr>
          <a:xfrm>
            <a:off x="5200232" y="4114800"/>
            <a:ext cx="4037067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M</a:t>
            </a:r>
            <a:r>
              <a:rPr lang="en-US" sz="44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etacercariae</a:t>
            </a:r>
            <a:endParaRPr sz="44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Vegetation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0" name="Google Shape;490;p44"/>
          <p:cNvSpPr/>
          <p:nvPr/>
        </p:nvSpPr>
        <p:spPr>
          <a:xfrm>
            <a:off x="2362200" y="2860964"/>
            <a:ext cx="609600" cy="3394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1" name="Google Shape;491;p44"/>
          <p:cNvSpPr/>
          <p:nvPr/>
        </p:nvSpPr>
        <p:spPr>
          <a:xfrm>
            <a:off x="5791200" y="2743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2" name="Google Shape;492;p44"/>
          <p:cNvSpPr/>
          <p:nvPr/>
        </p:nvSpPr>
        <p:spPr>
          <a:xfrm>
            <a:off x="7493000" y="3864114"/>
            <a:ext cx="278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3" name="Google Shape;493;p44"/>
          <p:cNvSpPr/>
          <p:nvPr/>
        </p:nvSpPr>
        <p:spPr>
          <a:xfrm>
            <a:off x="5370311" y="5486400"/>
            <a:ext cx="420889" cy="35394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B7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94" name="Google Shape;494;p44" descr="http://www.afbini.gov.uk/nr06-07-148-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886" y="4745742"/>
            <a:ext cx="2522696" cy="208130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4"/>
          <p:cNvSpPr/>
          <p:nvPr/>
        </p:nvSpPr>
        <p:spPr>
          <a:xfrm>
            <a:off x="1514051" y="4099969"/>
            <a:ext cx="1696298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Adult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Liver</a:t>
            </a:r>
            <a:endParaRPr sz="32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96" name="Google Shape;496;p44" descr="C:\Users\tcraig\Documents\Fluke immages\Fasciola hepatica\Fasciola hepatica\F hepatica adult gros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2831869" y="4621761"/>
            <a:ext cx="2557707" cy="191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5"/>
          <p:cNvSpPr txBox="1">
            <a:spLocks noGrp="1"/>
          </p:cNvSpPr>
          <p:nvPr>
            <p:ph type="title"/>
          </p:nvPr>
        </p:nvSpPr>
        <p:spPr>
          <a:xfrm>
            <a:off x="812326" y="35859"/>
            <a:ext cx="71708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bin"/>
              <a:buNone/>
            </a:pPr>
            <a:r>
              <a:rPr lang="en-US" sz="5400" i="1"/>
              <a:t>GIARDIA INTESTINALIS</a:t>
            </a:r>
            <a:endParaRPr sz="5400" i="1"/>
          </a:p>
        </p:txBody>
      </p:sp>
      <p:pic>
        <p:nvPicPr>
          <p:cNvPr id="502" name="Google Shape;50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04" y="1066800"/>
            <a:ext cx="3408218" cy="340821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5"/>
          <p:cNvSpPr/>
          <p:nvPr/>
        </p:nvSpPr>
        <p:spPr>
          <a:xfrm>
            <a:off x="1185383" y="4481408"/>
            <a:ext cx="12955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Cyst</a:t>
            </a:r>
            <a:endParaRPr/>
          </a:p>
        </p:txBody>
      </p:sp>
      <p:pic>
        <p:nvPicPr>
          <p:cNvPr id="504" name="Google Shape;50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8827" y="1060410"/>
            <a:ext cx="3421912" cy="3414608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5"/>
          <p:cNvSpPr/>
          <p:nvPr/>
        </p:nvSpPr>
        <p:spPr>
          <a:xfrm>
            <a:off x="5105400" y="4483656"/>
            <a:ext cx="28777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Trophozite</a:t>
            </a:r>
            <a:endParaRPr/>
          </a:p>
        </p:txBody>
      </p:sp>
      <p:sp>
        <p:nvSpPr>
          <p:cNvPr id="506" name="Google Shape;506;p45"/>
          <p:cNvSpPr/>
          <p:nvPr/>
        </p:nvSpPr>
        <p:spPr>
          <a:xfrm>
            <a:off x="1864756" y="5160981"/>
            <a:ext cx="53244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Found in feces of many animal species</a:t>
            </a:r>
            <a:endParaRPr sz="40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6"/>
          <p:cNvSpPr txBox="1">
            <a:spLocks noGrp="1"/>
          </p:cNvSpPr>
          <p:nvPr>
            <p:ph type="title"/>
          </p:nvPr>
        </p:nvSpPr>
        <p:spPr>
          <a:xfrm>
            <a:off x="-20179" y="-40341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bin"/>
              <a:buNone/>
            </a:pPr>
            <a:r>
              <a:rPr lang="en-US" sz="4400" i="1"/>
              <a:t>ISOSPORA-</a:t>
            </a:r>
            <a:r>
              <a:rPr lang="en-US" sz="4000"/>
              <a:t> DOG AND CAT PROTOZOA</a:t>
            </a:r>
            <a:endParaRPr sz="4000"/>
          </a:p>
        </p:txBody>
      </p:sp>
      <p:pic>
        <p:nvPicPr>
          <p:cNvPr id="512" name="Google Shape;5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3" y="914400"/>
            <a:ext cx="1752600" cy="1461323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6"/>
          <p:cNvSpPr/>
          <p:nvPr/>
        </p:nvSpPr>
        <p:spPr>
          <a:xfrm>
            <a:off x="366018" y="2375723"/>
            <a:ext cx="13612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Oocyst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Feces</a:t>
            </a:r>
            <a:endParaRPr sz="2800" b="1" cap="none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14" name="Google Shape;514;p46"/>
          <p:cNvPicPr preferRelativeResize="0"/>
          <p:nvPr/>
        </p:nvPicPr>
        <p:blipFill rotWithShape="1">
          <a:blip r:embed="rId4">
            <a:alphaModFix/>
          </a:blip>
          <a:srcRect r="127"/>
          <a:stretch/>
        </p:blipFill>
        <p:spPr>
          <a:xfrm>
            <a:off x="5334000" y="864994"/>
            <a:ext cx="2496427" cy="215124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6"/>
          <p:cNvSpPr/>
          <p:nvPr/>
        </p:nvSpPr>
        <p:spPr>
          <a:xfrm>
            <a:off x="1410140" y="2778284"/>
            <a:ext cx="37714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Sporulated oocyst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environment</a:t>
            </a:r>
            <a:endParaRPr sz="2800" b="1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6" name="Google Shape;516;p46"/>
          <p:cNvSpPr/>
          <p:nvPr/>
        </p:nvSpPr>
        <p:spPr>
          <a:xfrm>
            <a:off x="4031014" y="4778299"/>
            <a:ext cx="509057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merogony, gamogony, syngamy in intestinal epithelial cells</a:t>
            </a:r>
            <a:endParaRPr sz="2800" b="1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17" name="Google Shape;517;p46"/>
          <p:cNvCxnSpPr/>
          <p:nvPr/>
        </p:nvCxnSpPr>
        <p:spPr>
          <a:xfrm rot="10800000">
            <a:off x="2286000" y="5334001"/>
            <a:ext cx="838200" cy="84792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18" name="Google Shape;518;p46"/>
          <p:cNvCxnSpPr/>
          <p:nvPr/>
        </p:nvCxnSpPr>
        <p:spPr>
          <a:xfrm flipH="1">
            <a:off x="3581400" y="4778299"/>
            <a:ext cx="1600200" cy="33996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519" name="Google Shape;519;p46" descr="C:\Users\tcraig\Desktop\Isospora sp. 2 400x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7879" y="864994"/>
            <a:ext cx="1981200" cy="186210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6"/>
          <p:cNvSpPr txBox="1"/>
          <p:nvPr/>
        </p:nvSpPr>
        <p:spPr>
          <a:xfrm>
            <a:off x="5063791" y="3059494"/>
            <a:ext cx="392907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Sporulated oocyst</a:t>
            </a:r>
            <a:endParaRPr sz="2800" b="1">
              <a:solidFill>
                <a:srgbClr val="FEFEF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eaten by  dog  or cat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21" name="Google Shape;521;p46" descr="C:\Users\tcraig\Documents\protozoa immages\Apicomplexa\coccidia 7 day pup\Coccidia 7 day pup X250.t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828348"/>
            <a:ext cx="4382175" cy="302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7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lang="en-US" sz="3240"/>
              <a:t>GOT PARASITES WHAT SHOULD WE DO?</a:t>
            </a:r>
            <a:endParaRPr sz="3240"/>
          </a:p>
        </p:txBody>
      </p:sp>
      <p:sp>
        <p:nvSpPr>
          <p:cNvPr id="527" name="Google Shape;527;p47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36"/>
              <a:buChar char="▶"/>
            </a:pPr>
            <a:r>
              <a:rPr lang="en-US" sz="4160"/>
              <a:t>KILLUM  ALL!</a:t>
            </a:r>
            <a:endParaRPr/>
          </a:p>
          <a:p>
            <a:pPr marL="342900" lvl="0" indent="-27431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10"/>
              <a:buChar char="▶"/>
            </a:pPr>
            <a:r>
              <a:rPr lang="en-US" sz="2600">
                <a:solidFill>
                  <a:srgbClr val="FFFF00"/>
                </a:solidFill>
              </a:rPr>
              <a:t>Maybe not?</a:t>
            </a:r>
            <a:endParaRPr/>
          </a:p>
          <a:p>
            <a:pPr marL="342900" lvl="0" indent="-27431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10"/>
              <a:buChar char="▶"/>
            </a:pPr>
            <a:r>
              <a:rPr lang="en-US" sz="2600" b="1"/>
              <a:t>Control disease,  live with the enemy</a:t>
            </a:r>
            <a:endParaRPr/>
          </a:p>
          <a:p>
            <a:pPr marL="342900" lvl="0" indent="-27431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10"/>
              <a:buChar char="▶"/>
            </a:pPr>
            <a:r>
              <a:rPr lang="en-US" sz="2600"/>
              <a:t>Parasites like bacteria  evolve to become resistant to the agents  that were very effective against them</a:t>
            </a:r>
            <a:endParaRPr/>
          </a:p>
          <a:p>
            <a:pPr marL="342900" lvl="0" indent="-27431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10"/>
              <a:buChar char="▶"/>
            </a:pPr>
            <a:r>
              <a:rPr lang="en-US" sz="2600"/>
              <a:t>Parasites stimulate a protective immune response if  no exposure no protection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8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lang="en-US" sz="3240"/>
              <a:t>USE OF ANTHELMINTICS OR PESTICIDES</a:t>
            </a:r>
            <a:endParaRPr sz="3240"/>
          </a:p>
        </p:txBody>
      </p:sp>
      <p:sp>
        <p:nvSpPr>
          <p:cNvPr id="533" name="Google Shape;533;p48"/>
          <p:cNvSpPr txBox="1">
            <a:spLocks noGrp="1"/>
          </p:cNvSpPr>
          <p:nvPr>
            <p:ph type="body" idx="1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4"/>
              <a:buChar char="▶"/>
            </a:pPr>
            <a:r>
              <a:rPr lang="en-US" sz="2040" b="1"/>
              <a:t>Treat them what needs it   </a:t>
            </a:r>
            <a:endParaRPr sz="2040" b="1"/>
          </a:p>
          <a:p>
            <a:pPr marL="342900" lvl="0" indent="-27432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879"/>
              <a:buChar char="▶"/>
            </a:pPr>
            <a:r>
              <a:rPr lang="en-US" sz="2210" b="1"/>
              <a:t>A. </a:t>
            </a:r>
            <a:r>
              <a:rPr lang="en-US" sz="2210"/>
              <a:t>Sick animals: Disease may be clinical or economic                                                                                                   </a:t>
            </a:r>
            <a:r>
              <a:rPr lang="en-US" sz="2210" b="1"/>
              <a:t>B.  </a:t>
            </a:r>
            <a:r>
              <a:rPr lang="en-US" sz="2210"/>
              <a:t>At risk animals ie. young animals  weaning  or making a living from pasture                                                                             </a:t>
            </a:r>
            <a:r>
              <a:rPr lang="en-US" sz="2210" b="1"/>
              <a:t>C.</a:t>
            </a:r>
            <a:r>
              <a:rPr lang="en-US" sz="2210"/>
              <a:t>  Those animals under stress ie. First calf heifers                                                </a:t>
            </a:r>
            <a:r>
              <a:rPr lang="en-US" sz="2210" b="1"/>
              <a:t>D.  </a:t>
            </a:r>
            <a:r>
              <a:rPr lang="en-US" sz="2210"/>
              <a:t>When conditions are becoming suitable for transmission ie. high exposure to parasites following wet warm weather conditions                                                                                                     </a:t>
            </a:r>
            <a:r>
              <a:rPr lang="en-US" sz="2210" b="1"/>
              <a:t>E.</a:t>
            </a:r>
            <a:r>
              <a:rPr lang="en-US" sz="2210"/>
              <a:t>  Those with the most worms (20% of the herd has 80% of the worms)    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879"/>
              <a:buChar char="▶"/>
            </a:pPr>
            <a:r>
              <a:rPr lang="en-US" sz="2210" b="1"/>
              <a:t>Make  sure the drug works where you are using it (worms can’t read the label)</a:t>
            </a:r>
            <a:r>
              <a:rPr lang="en-US" sz="2040" b="1"/>
              <a:t>                                       </a:t>
            </a:r>
            <a:endParaRPr sz="2040" b="1"/>
          </a:p>
          <a:p>
            <a:pPr marL="342900" lvl="0" indent="-27432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578"/>
              <a:buChar char="▶"/>
            </a:pPr>
            <a:r>
              <a:rPr lang="en-US" sz="680" b="1"/>
              <a:t>.  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9" descr="Large confetti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lang="en-US" sz="3240"/>
              <a:t>EVALUATION OF WORM NUMBERS;  </a:t>
            </a:r>
            <a:br>
              <a:rPr lang="en-US" sz="3240"/>
            </a:br>
            <a:r>
              <a:rPr lang="en-US" sz="3240"/>
              <a:t>                EGG COUNTS OR ANEMIA</a:t>
            </a:r>
            <a:endParaRPr/>
          </a:p>
        </p:txBody>
      </p:sp>
      <p:sp>
        <p:nvSpPr>
          <p:cNvPr id="539" name="Google Shape;539;p49"/>
          <p:cNvSpPr txBox="1">
            <a:spLocks noGrp="1"/>
          </p:cNvSpPr>
          <p:nvPr>
            <p:ph type="body" idx="1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Count the number of eggs in a portion of feces expressed in eggs / gram feces &gt; 2,000 treat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Anemia:  Associated with numbers and persistence of infection with </a:t>
            </a:r>
            <a:r>
              <a:rPr lang="en-US" sz="2400" i="1"/>
              <a:t>Haemonchus</a:t>
            </a:r>
            <a:endParaRPr sz="2400"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Proportion of erythrocytes (red blood cells) in blood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Color of mucous membranes: pink or white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               guess?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               FAMACHA color chart </a:t>
            </a:r>
            <a:endParaRPr/>
          </a:p>
          <a:p>
            <a:pPr marL="342900" lvl="0" indent="-16637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endParaRPr b="1" i="1"/>
          </a:p>
          <a:p>
            <a:pPr marL="342900" lvl="0" indent="-16637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0" descr="Large confetti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lang="en-US" sz="3240"/>
              <a:t>SELECTIVE TREATMENT</a:t>
            </a:r>
            <a:br>
              <a:rPr lang="en-US" sz="3240"/>
            </a:br>
            <a:r>
              <a:rPr lang="en-US" sz="3240"/>
              <a:t>FAMACHA </a:t>
            </a:r>
            <a:endParaRPr/>
          </a:p>
        </p:txBody>
      </p:sp>
      <p:sp>
        <p:nvSpPr>
          <p:cNvPr id="545" name="Google Shape;545;p50"/>
          <p:cNvSpPr txBox="1">
            <a:spLocks noGrp="1"/>
          </p:cNvSpPr>
          <p:nvPr>
            <p:ph type="body" idx="1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16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pic>
        <p:nvPicPr>
          <p:cNvPr id="546" name="Google Shape;546;p50" descr="E:\USDA images\USDA slides_36_0002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057400"/>
            <a:ext cx="4724400" cy="391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0" descr="E:\USDA images\USDA slides_36_0001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057400"/>
            <a:ext cx="3763963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0" descr="E:\USDA images\USDA slides_36_0003.t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0" y="1768147"/>
            <a:ext cx="1785938" cy="427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1" descr="Large confetti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lang="en-US" sz="3240"/>
              <a:t>USE OF ANTHELMINTIC COMBINATIONS</a:t>
            </a:r>
            <a:endParaRPr/>
          </a:p>
        </p:txBody>
      </p:sp>
      <p:sp>
        <p:nvSpPr>
          <p:cNvPr id="554" name="Google Shape;554;p5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Widely used in some countries has been used in US to some success</a:t>
            </a:r>
            <a:endParaRPr/>
          </a:p>
          <a:p>
            <a:pPr marL="342900" lvl="0" indent="-2743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Problem in Australia now uses combination of ivermectin, albendazole and levamisole</a:t>
            </a:r>
            <a:endParaRPr/>
          </a:p>
          <a:p>
            <a:pPr marL="342900" lvl="0" indent="-2743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Will fail unless 100% effective; We have succeeded in producing </a:t>
            </a:r>
            <a:r>
              <a:rPr lang="en-US" b="1"/>
              <a:t>super Super worms</a:t>
            </a:r>
            <a:r>
              <a:rPr lang="en-US"/>
              <a:t> on some farms </a:t>
            </a:r>
            <a:endParaRPr/>
          </a:p>
          <a:p>
            <a:pPr marL="342900" lvl="0" indent="-2743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Super worms are more widely available than refugia worms</a:t>
            </a:r>
            <a:endParaRPr/>
          </a:p>
          <a:p>
            <a:pPr marL="342900" lvl="0" indent="-16637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2743200" y="304800"/>
            <a:ext cx="8637588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 b="1"/>
              <a:t>ARTHROPODS</a:t>
            </a:r>
            <a:br>
              <a:rPr lang="en-US" b="1"/>
            </a:br>
            <a:endParaRPr b="1"/>
          </a:p>
        </p:txBody>
      </p:sp>
      <p:pic>
        <p:nvPicPr>
          <p:cNvPr id="161" name="Google Shape;161;p16" descr="kitten Jun 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63" y="950913"/>
            <a:ext cx="3260725" cy="237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 descr="C15aa- Cheyletiella  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754313" cy="37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 descr="IMAG07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1847850"/>
            <a:ext cx="3482975" cy="261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 descr="ST-Ornith3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7800" y="3943350"/>
            <a:ext cx="388620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 descr="4b Sand Fly Easterwoo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32088" y="3113088"/>
            <a:ext cx="2884487" cy="38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 descr="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3132138"/>
            <a:ext cx="2728913" cy="204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 descr="Leptopsylla segnis (x100 ma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 descr="Glossina - VTPB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26150" y="0"/>
            <a:ext cx="309562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 descr="Cochliomyia hominovorax 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1447800"/>
            <a:ext cx="2819400" cy="211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2" descr="Large confetti"/>
          <p:cNvSpPr txBox="1">
            <a:spLocks noGrp="1"/>
          </p:cNvSpPr>
          <p:nvPr>
            <p:ph type="title"/>
          </p:nvPr>
        </p:nvSpPr>
        <p:spPr>
          <a:xfrm>
            <a:off x="1143000" y="685800"/>
            <a:ext cx="670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lang="en-US" sz="3240"/>
              <a:t>MANAGEMENT PROCEDURES TO STOP, REDUCE OR REMOVE RESISTANT WORMS FROM A FARM</a:t>
            </a:r>
            <a:endParaRPr/>
          </a:p>
        </p:txBody>
      </p:sp>
      <p:sp>
        <p:nvSpPr>
          <p:cNvPr id="560" name="Google Shape;560;p52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Strategic treatment with effective anthelmintic in winter (lambing or kidding) </a:t>
            </a:r>
            <a:endParaRPr/>
          </a:p>
          <a:p>
            <a:pPr marL="342900" lvl="0" indent="-27431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Use dry lots, annual pastures, crop (hay) aftermath for susceptible animals </a:t>
            </a:r>
            <a:endParaRPr/>
          </a:p>
          <a:p>
            <a:pPr marL="342900" lvl="0" indent="-27431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Have resistant animals harvest pastures after susceptible animals, do not treat these animals as the survivor worms will become the refugia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3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bin"/>
              <a:buNone/>
            </a:pPr>
            <a:r>
              <a:rPr lang="en-US" sz="3240"/>
              <a:t>           </a:t>
            </a:r>
            <a:r>
              <a:rPr lang="en-US" sz="3959"/>
              <a:t>BOVINE BABESIOSIS</a:t>
            </a:r>
            <a:br>
              <a:rPr lang="en-US" sz="3959"/>
            </a:br>
            <a:endParaRPr sz="3959"/>
          </a:p>
        </p:txBody>
      </p:sp>
      <p:sp>
        <p:nvSpPr>
          <p:cNvPr id="566" name="Google Shape;566;p53"/>
          <p:cNvSpPr txBox="1">
            <a:spLocks noGrp="1"/>
          </p:cNvSpPr>
          <p:nvPr>
            <p:ph type="body" idx="1"/>
          </p:nvPr>
        </p:nvSpPr>
        <p:spPr>
          <a:xfrm>
            <a:off x="990600" y="926587"/>
            <a:ext cx="716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The first dean of the College of Veterinary Medicine  Dr. Mark Francis came to Texas because of  a tick transmitted parasitic disease "Texas Cattle Fever"</a:t>
            </a:r>
            <a:endParaRPr sz="2400"/>
          </a:p>
        </p:txBody>
      </p:sp>
      <p:pic>
        <p:nvPicPr>
          <p:cNvPr id="567" name="Google Shape;567;p53" descr="15_B_bigemi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204" y="4487815"/>
            <a:ext cx="3359467" cy="227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3" descr="Booph4a-f&amp;m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204" y="2110611"/>
            <a:ext cx="3158277" cy="2368708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3"/>
          <p:cNvSpPr txBox="1"/>
          <p:nvPr/>
        </p:nvSpPr>
        <p:spPr>
          <a:xfrm>
            <a:off x="3429000" y="4038600"/>
            <a:ext cx="5052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70" name="Google Shape;570;p53" descr="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419" y="2110611"/>
            <a:ext cx="3345003" cy="250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3" descr="E22b- B bigemina-icteric orga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5481" y="4257702"/>
            <a:ext cx="3345003" cy="250875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53"/>
          <p:cNvSpPr txBox="1"/>
          <p:nvPr/>
        </p:nvSpPr>
        <p:spPr>
          <a:xfrm>
            <a:off x="5029200" y="2477869"/>
            <a:ext cx="19543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Babesia bigemina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             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73" name="Google Shape;573;p53"/>
          <p:cNvCxnSpPr/>
          <p:nvPr/>
        </p:nvCxnSpPr>
        <p:spPr>
          <a:xfrm>
            <a:off x="5721409" y="2857500"/>
            <a:ext cx="432982" cy="266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4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bin"/>
              <a:buNone/>
            </a:pPr>
            <a:r>
              <a:rPr lang="en-US" sz="3400"/>
              <a:t>FEVER TICK CONTROL</a:t>
            </a:r>
            <a:br>
              <a:rPr lang="en-US" sz="3400"/>
            </a:br>
            <a:endParaRPr sz="1700" i="1"/>
          </a:p>
        </p:txBody>
      </p:sp>
      <p:sp>
        <p:nvSpPr>
          <p:cNvPr id="580" name="Google Shape;580;p54"/>
          <p:cNvSpPr txBox="1">
            <a:spLocks noGrp="1"/>
          </p:cNvSpPr>
          <p:nvPr>
            <p:ph type="body" idx="1"/>
          </p:nvPr>
        </p:nvSpPr>
        <p:spPr>
          <a:xfrm>
            <a:off x="299720" y="1175266"/>
            <a:ext cx="518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Dr. Francis showed killing ticks prevented transmission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Dipping cattle every two weeks eradicated ticks by 1940's:  </a:t>
            </a:r>
            <a:r>
              <a:rPr lang="en-US" sz="2400" b="1"/>
              <a:t>they are back!</a:t>
            </a:r>
            <a:endParaRPr sz="2400" b="1"/>
          </a:p>
          <a:p>
            <a:pPr marL="342900" lvl="0" indent="-16637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pic>
        <p:nvPicPr>
          <p:cNvPr id="581" name="Google Shape;581;p54" descr="k5442-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1320" y="457200"/>
            <a:ext cx="36322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4" descr="fever_ticks_8-5x11_0623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2761208"/>
            <a:ext cx="3165475" cy="409679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4"/>
          <p:cNvSpPr txBox="1"/>
          <p:nvPr/>
        </p:nvSpPr>
        <p:spPr>
          <a:xfrm>
            <a:off x="1447800" y="3048000"/>
            <a:ext cx="16738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Situation 2012</a:t>
            </a:r>
            <a:endParaRPr sz="2000">
              <a:solidFill>
                <a:srgbClr val="C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0" y="2667000"/>
            <a:ext cx="86375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 b="1"/>
              <a:t>HELMINTHS</a:t>
            </a:r>
            <a:endParaRPr/>
          </a:p>
        </p:txBody>
      </p:sp>
      <p:pic>
        <p:nvPicPr>
          <p:cNvPr id="175" name="Google Shape;175;p17" descr="Pnn-17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4316413"/>
            <a:ext cx="3810000" cy="254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 descr="Taenia stained scole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4341813"/>
            <a:ext cx="3352800" cy="25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 descr="Spirometra-pleur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4783" y="1752599"/>
            <a:ext cx="3469217" cy="260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 descr="Moniezia expans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086350"/>
            <a:ext cx="23622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 descr="ost ost m1 X250ntitled-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3535363" cy="265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 descr="Pnn-0704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3352800"/>
            <a:ext cx="2819400" cy="188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 descr="Pnn-0718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64265" y="2356643"/>
            <a:ext cx="2971800" cy="199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 descr="IMAG027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1"/>
            <a:ext cx="3148053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 descr="Trichuris egg-1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89638" y="0"/>
            <a:ext cx="3154362" cy="236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5181600" y="6096000"/>
            <a:ext cx="86375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 b="1"/>
              <a:t>PROTOZOA</a:t>
            </a:r>
            <a:endParaRPr/>
          </a:p>
        </p:txBody>
      </p:sp>
      <p:pic>
        <p:nvPicPr>
          <p:cNvPr id="189" name="Google Shape;189;p18" descr="Imag0115b-Tbruce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97213"/>
            <a:ext cx="5013325" cy="376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 descr="E-pheasant-1a-400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1100" y="0"/>
            <a:ext cx="4114800" cy="30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 descr="Cecum 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3048000"/>
            <a:ext cx="4191000" cy="29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Bcab3b-cult-cr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600200"/>
            <a:ext cx="2514600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B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2667000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leishcat1a-no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7300" y="0"/>
            <a:ext cx="248285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bin"/>
              <a:buNone/>
            </a:pPr>
            <a:r>
              <a:rPr lang="en-US">
                <a:solidFill>
                  <a:srgbClr val="FFC000"/>
                </a:solidFill>
              </a:rPr>
              <a:t>PARASITES LIVE ON OR IN A HOST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A </a:t>
            </a:r>
            <a:r>
              <a:rPr lang="en-US" sz="2400">
                <a:solidFill>
                  <a:srgbClr val="FFC000"/>
                </a:solidFill>
              </a:rPr>
              <a:t>host</a:t>
            </a:r>
            <a:r>
              <a:rPr lang="en-US" sz="2400"/>
              <a:t> is a animal that provides a living for a parasite:  the host could be a pig, a person or poultry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Parasites are specific : which species of host,  where in or on the body they live, how they make a living, what kind of damage they do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Hosts  may tolerate parasites, become resistant to,  co-exist with, or suffer from and even die because of them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 b="1">
                <a:solidFill>
                  <a:srgbClr val="FFC000"/>
                </a:solidFill>
              </a:rPr>
              <a:t>Infection with parasites does not mean disease!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Disease occurs with excessive numbers of parasites</a:t>
            </a:r>
            <a:endParaRPr/>
          </a:p>
          <a:p>
            <a:pPr marL="342900" lvl="0" indent="-274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40"/>
              <a:buChar char="▶"/>
            </a:pPr>
            <a:r>
              <a:rPr lang="en-US" sz="2400"/>
              <a:t>The numbers required to cause disease varies with host,  parasite, and environment 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bin"/>
              <a:buNone/>
            </a:pPr>
            <a:r>
              <a:rPr lang="en-US" sz="4400">
                <a:solidFill>
                  <a:srgbClr val="FFC000"/>
                </a:solidFill>
              </a:rPr>
              <a:t>LIFE CYCLES : THE ESSENCE OF PARASITOLOGY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▶"/>
            </a:pPr>
            <a:r>
              <a:rPr lang="en-US" sz="2800"/>
              <a:t>The steps from one generation to the next: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80"/>
              <a:buChar char="▶"/>
            </a:pPr>
            <a:r>
              <a:rPr lang="en-US" sz="2800"/>
              <a:t>Where?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80"/>
              <a:buChar char="▶"/>
            </a:pPr>
            <a:r>
              <a:rPr lang="en-US" sz="2800"/>
              <a:t>What do they look like?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80"/>
              <a:buChar char="▶"/>
            </a:pPr>
            <a:r>
              <a:rPr lang="en-US" sz="2800"/>
              <a:t>What do they do? How they make a living and what happens to the host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80"/>
              <a:buChar char="▶"/>
            </a:pPr>
            <a:r>
              <a:rPr lang="en-US" sz="2800"/>
              <a:t>How do they survive? Inside and away from the host 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80"/>
              <a:buChar char="▶"/>
            </a:pPr>
            <a:r>
              <a:rPr lang="en-US" sz="2800"/>
              <a:t>What can we do to prevent disease?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40"/>
              <a:buFont typeface="Cabin"/>
              <a:buNone/>
            </a:pPr>
            <a:r>
              <a:rPr lang="en-US" sz="3240">
                <a:solidFill>
                  <a:srgbClr val="FFC000"/>
                </a:solidFill>
              </a:rPr>
              <a:t>HOW DO WE KNOW IF  THERE  ARE PARASITES PRESENT</a:t>
            </a:r>
            <a:endParaRPr sz="3240">
              <a:solidFill>
                <a:srgbClr val="FFC000"/>
              </a:solidFill>
            </a:endParaRPr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1"/>
          </p:nvPr>
        </p:nvSpPr>
        <p:spPr>
          <a:xfrm>
            <a:off x="685800" y="1600201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274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▶"/>
            </a:pPr>
            <a:r>
              <a:rPr lang="en-US" sz="2400" b="1"/>
              <a:t>Look for parasites</a:t>
            </a:r>
            <a:r>
              <a:rPr lang="en-US" sz="2400"/>
              <a:t>: 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Ectoparasites may be readily seen or you may have to scrape the skin 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Internal parasites release their reproductive products into the blood, urine or feces;  Microscopic evaluation  after separation of parasitic reproductive products from host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Postmortem examination  looking in specific tissues for presence of parasites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 b="1"/>
              <a:t>Evidence of past or present infection:</a:t>
            </a:r>
            <a:endParaRPr/>
          </a:p>
          <a:p>
            <a:pPr marL="342900" lvl="0" indent="-2743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Char char="▶"/>
            </a:pPr>
            <a:r>
              <a:rPr lang="en-US"/>
              <a:t>Looking for antibodies, changes in serum chemistry,  parasite secretions</a:t>
            </a:r>
            <a:endParaRPr/>
          </a:p>
          <a:p>
            <a:pPr marL="342900" lvl="0" indent="-16637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342900" lvl="0" indent="-16637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Microsoft Office PowerPoint</Application>
  <PresentationFormat>On-screen Show (4:3)</PresentationFormat>
  <Paragraphs>242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Noto Sans Symbols</vt:lpstr>
      <vt:lpstr>Cabin</vt:lpstr>
      <vt:lpstr>Arial</vt:lpstr>
      <vt:lpstr>Arial Narrow</vt:lpstr>
      <vt:lpstr>Arial Black</vt:lpstr>
      <vt:lpstr>Calibri</vt:lpstr>
      <vt:lpstr>Urban Pop</vt:lpstr>
      <vt:lpstr>     PARASITES CRITTERS IN OR      CRITTERS</vt:lpstr>
      <vt:lpstr>PARASITES,  SO WHAT?</vt:lpstr>
      <vt:lpstr>WHO ARE PARASITES?   EUKARYOTIC ORGANISMS THAT LIVE IN OR ON A HOST AND MAY CAUSE DISEASE</vt:lpstr>
      <vt:lpstr>ARTHROPODS </vt:lpstr>
      <vt:lpstr>HELMINTHS</vt:lpstr>
      <vt:lpstr>PROTOZOA</vt:lpstr>
      <vt:lpstr>PARASITES LIVE ON OR IN A HOST</vt:lpstr>
      <vt:lpstr>LIFE CYCLES : THE ESSENCE OF PARASITOLOGY</vt:lpstr>
      <vt:lpstr>HOW DO WE KNOW IF  THERE  ARE PARASITES PRESENT</vt:lpstr>
      <vt:lpstr>FOR DIAGNOSIS OF PARASITES YOU NEED       TO ANSWER THREE THINGS</vt:lpstr>
      <vt:lpstr>IXODIDAE- HARD TICK AMBLYOMMA AMERICANA</vt:lpstr>
      <vt:lpstr>ARGASIDAE – SOFT TICKS</vt:lpstr>
      <vt:lpstr>OTOBIUS MEGNINI  NYMPHS</vt:lpstr>
      <vt:lpstr>OTODECTES - EAR MITE</vt:lpstr>
      <vt:lpstr>SARCOPTES SCABEI - MITE</vt:lpstr>
      <vt:lpstr> DEMODEX CANIS - MITE</vt:lpstr>
      <vt:lpstr>PowerPoint Presentation</vt:lpstr>
      <vt:lpstr>PASTURE FLIES: HAEMATOBIA IRRITANS (HORN FLY)</vt:lpstr>
      <vt:lpstr>GASTEROPHILUS INTESTINALIS-  BOT FLY OF HORSE</vt:lpstr>
      <vt:lpstr>CTENOCEPHALIDES FELIS- CAT FLEA</vt:lpstr>
      <vt:lpstr>ANOPLURA – SUCKING LICE</vt:lpstr>
      <vt:lpstr>MALLOPHAGA - CHEWING LICE</vt:lpstr>
      <vt:lpstr>PowerPoint Presentation</vt:lpstr>
      <vt:lpstr>STRONGYLUS  VULGARIS –  LARGE STRONGYLE OF THE HORSE</vt:lpstr>
      <vt:lpstr>STEPHANURUS DENTATUS - KIDNEY WORM OF SWINE</vt:lpstr>
      <vt:lpstr>STRONGYLOIDES WESTERI INTESTINAL THREADWORMS OF HORSE</vt:lpstr>
      <vt:lpstr>DIROFILARIA IMMITIS-HEARTWORM OF DOGS</vt:lpstr>
      <vt:lpstr>TOXOCARA CANIS-  ROUND WORM OF DOGS</vt:lpstr>
      <vt:lpstr>TRICHURIS  VULPIS- WHIPWORM</vt:lpstr>
      <vt:lpstr>DIPYLIDIUM CANINUM- TAPEWORM DOG AND CAT</vt:lpstr>
      <vt:lpstr>TAENIA PISIFORMIS- DOG TAPEWORM</vt:lpstr>
      <vt:lpstr>FASCIOLA HEPATICA - LIVER FLUKE OF CATTLE AND SHEEP</vt:lpstr>
      <vt:lpstr>GIARDIA INTESTINALIS</vt:lpstr>
      <vt:lpstr>ISOSPORA- DOG AND CAT PROTOZOA</vt:lpstr>
      <vt:lpstr>GOT PARASITES WHAT SHOULD WE DO?</vt:lpstr>
      <vt:lpstr>USE OF ANTHELMINTICS OR PESTICIDES</vt:lpstr>
      <vt:lpstr>EVALUATION OF WORM NUMBERS;                   EGG COUNTS OR ANEMIA</vt:lpstr>
      <vt:lpstr>SELECTIVE TREATMENT FAMACHA </vt:lpstr>
      <vt:lpstr>USE OF ANTHELMINTIC COMBINATIONS</vt:lpstr>
      <vt:lpstr>MANAGEMENT PROCEDURES TO STOP, REDUCE OR REMOVE RESISTANT WORMS FROM A FARM</vt:lpstr>
      <vt:lpstr>           BOVINE BABESIOSIS </vt:lpstr>
      <vt:lpstr>FEVER TICK CONTROL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PARASITES CRITTERS IN OR      CRITTERS</dc:title>
  <dc:creator>TYLER MEISCHEN</dc:creator>
  <cp:lastModifiedBy>TYLER MEISCHEN</cp:lastModifiedBy>
  <cp:revision>1</cp:revision>
  <dcterms:modified xsi:type="dcterms:W3CDTF">2019-01-16T22:23:05Z</dcterms:modified>
</cp:coreProperties>
</file>