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</p:sldMasterIdLst>
  <p:notesMasterIdLst>
    <p:notesMasterId r:id="rId44"/>
  </p:notesMasterIdLst>
  <p:sldIdLst>
    <p:sldId id="256" r:id="rId2"/>
    <p:sldId id="258" r:id="rId3"/>
    <p:sldId id="259" r:id="rId4"/>
    <p:sldId id="261" r:id="rId5"/>
    <p:sldId id="262" r:id="rId6"/>
    <p:sldId id="264" r:id="rId7"/>
    <p:sldId id="265" r:id="rId8"/>
    <p:sldId id="266" r:id="rId9"/>
    <p:sldId id="267" r:id="rId10"/>
    <p:sldId id="269" r:id="rId11"/>
    <p:sldId id="270" r:id="rId12"/>
    <p:sldId id="271" r:id="rId13"/>
    <p:sldId id="272" r:id="rId14"/>
    <p:sldId id="274" r:id="rId15"/>
    <p:sldId id="275" r:id="rId16"/>
    <p:sldId id="276" r:id="rId17"/>
    <p:sldId id="277" r:id="rId18"/>
    <p:sldId id="278" r:id="rId19"/>
    <p:sldId id="280" r:id="rId20"/>
    <p:sldId id="281" r:id="rId21"/>
    <p:sldId id="282" r:id="rId22"/>
    <p:sldId id="283" r:id="rId23"/>
    <p:sldId id="284" r:id="rId24"/>
    <p:sldId id="286" r:id="rId25"/>
    <p:sldId id="287" r:id="rId26"/>
    <p:sldId id="289" r:id="rId27"/>
    <p:sldId id="290" r:id="rId28"/>
    <p:sldId id="291" r:id="rId29"/>
    <p:sldId id="292" r:id="rId30"/>
    <p:sldId id="293" r:id="rId31"/>
    <p:sldId id="294" r:id="rId32"/>
    <p:sldId id="296" r:id="rId33"/>
    <p:sldId id="297" r:id="rId34"/>
    <p:sldId id="299" r:id="rId35"/>
    <p:sldId id="300" r:id="rId36"/>
    <p:sldId id="301" r:id="rId37"/>
    <p:sldId id="302" r:id="rId38"/>
    <p:sldId id="304" r:id="rId39"/>
    <p:sldId id="305" r:id="rId40"/>
    <p:sldId id="306" r:id="rId41"/>
    <p:sldId id="307" r:id="rId42"/>
    <p:sldId id="308" r:id="rId4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5B618932-9F57-421A-8415-C008EAC0E1EA}">
          <p14:sldIdLst>
            <p14:sldId id="256"/>
            <p14:sldId id="258"/>
            <p14:sldId id="259"/>
            <p14:sldId id="261"/>
            <p14:sldId id="262"/>
            <p14:sldId id="264"/>
            <p14:sldId id="265"/>
            <p14:sldId id="266"/>
            <p14:sldId id="267"/>
            <p14:sldId id="269"/>
            <p14:sldId id="270"/>
            <p14:sldId id="271"/>
            <p14:sldId id="272"/>
            <p14:sldId id="274"/>
            <p14:sldId id="275"/>
            <p14:sldId id="276"/>
            <p14:sldId id="277"/>
            <p14:sldId id="278"/>
            <p14:sldId id="280"/>
            <p14:sldId id="281"/>
            <p14:sldId id="282"/>
            <p14:sldId id="283"/>
            <p14:sldId id="284"/>
            <p14:sldId id="286"/>
            <p14:sldId id="287"/>
            <p14:sldId id="289"/>
            <p14:sldId id="290"/>
            <p14:sldId id="291"/>
            <p14:sldId id="292"/>
            <p14:sldId id="293"/>
            <p14:sldId id="294"/>
            <p14:sldId id="296"/>
            <p14:sldId id="297"/>
            <p14:sldId id="299"/>
            <p14:sldId id="300"/>
            <p14:sldId id="301"/>
            <p14:sldId id="302"/>
            <p14:sldId id="304"/>
            <p14:sldId id="305"/>
            <p14:sldId id="306"/>
            <p14:sldId id="307"/>
            <p14:sldId id="3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3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23269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8816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756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5269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0112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7638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7587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8987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0767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Not a miniature collie, it is recognized as its own breed.</a:t>
            </a:r>
            <a:endParaRPr/>
          </a:p>
        </p:txBody>
      </p:sp>
      <p:sp>
        <p:nvSpPr>
          <p:cNvPr id="297" name="Google Shape;297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4475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8774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http://www.akc.org/dog-breeds/groups/herding/</a:t>
            </a:r>
            <a:endParaRPr/>
          </a:p>
        </p:txBody>
      </p:sp>
      <p:sp>
        <p:nvSpPr>
          <p:cNvPr id="321" name="Google Shape;321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414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99824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0587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09949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00696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73601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15365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57866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79694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32811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1519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6169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66840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91794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98994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23819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58047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26279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54931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20344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41584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http://www.akc.org/dog-breeds/groups/herding/</a:t>
            </a:r>
            <a:endParaRPr/>
          </a:p>
        </p:txBody>
      </p:sp>
      <p:sp>
        <p:nvSpPr>
          <p:cNvPr id="494" name="Google Shape;494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70444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0692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47769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89281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3695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9094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0261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9910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Many students mix up Border Collies and Australian Shepherds (Aussies have a docked tail where BC do not!)</a:t>
            </a:r>
            <a:endParaRPr/>
          </a:p>
        </p:txBody>
      </p:sp>
      <p:sp>
        <p:nvSpPr>
          <p:cNvPr id="207" name="Google Shape;20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3034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5312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Many students confuse Collies and Shelties, shelties are much smaller (less than 30lbs). </a:t>
            </a:r>
            <a:endParaRPr/>
          </a:p>
        </p:txBody>
      </p:sp>
      <p:sp>
        <p:nvSpPr>
          <p:cNvPr id="223" name="Google Shape;22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6532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-8468" y="0"/>
            <a:ext cx="9850518" cy="68754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oogle Shape;28;p2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29" name="Google Shape;29;p2"/>
            <p:cNvCxnSpPr/>
            <p:nvPr/>
          </p:nvCxnSpPr>
          <p:spPr>
            <a:xfrm rot="10800000" flipH="1">
              <a:off x="5130830" y="4175605"/>
              <a:ext cx="4022475" cy="2682396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7042707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1" name="Google Shape;31;p2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 extrusionOk="0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 extrusionOk="0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 extrusionOk="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 extrusionOk="0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 extrusionOk="0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 extrusionOk="0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 extrusionOk="0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 extrusionOk="0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4705"/>
              </a:schemeClr>
            </a:solidFill>
            <a:ln>
              <a:noFill/>
            </a:ln>
          </p:spPr>
        </p:sp>
      </p:grp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2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1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1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1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2"/>
          <p:cNvSpPr txBox="1"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2"/>
          <p:cNvSpPr txBox="1">
            <a:spLocks noGrp="1"/>
          </p:cNvSpPr>
          <p:nvPr>
            <p:ph type="body" idx="1"/>
          </p:nvPr>
        </p:nvSpPr>
        <p:spPr>
          <a:xfrm>
            <a:off x="1101074" y="3632200"/>
            <a:ext cx="541980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00" name="Google Shape;100;p12"/>
          <p:cNvSpPr txBox="1">
            <a:spLocks noGrp="1"/>
          </p:cNvSpPr>
          <p:nvPr>
            <p:ph type="body" idx="2"/>
          </p:nvPr>
        </p:nvSpPr>
        <p:spPr>
          <a:xfrm>
            <a:off x="609598" y="4470400"/>
            <a:ext cx="6347715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2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2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2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4" name="Google Shape;104;p12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5" name="Google Shape;105;p12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"/>
          <p:cNvSpPr txBox="1"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4"/>
          <p:cNvSpPr txBox="1"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4"/>
          <p:cNvSpPr txBox="1">
            <a:spLocks noGrp="1"/>
          </p:cNvSpPr>
          <p:nvPr>
            <p:ph type="body" idx="1"/>
          </p:nvPr>
        </p:nvSpPr>
        <p:spPr>
          <a:xfrm>
            <a:off x="609597" y="4013200"/>
            <a:ext cx="6347716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15" name="Google Shape;115;p14"/>
          <p:cNvSpPr txBox="1">
            <a:spLocks noGrp="1"/>
          </p:cNvSpPr>
          <p:nvPr>
            <p:ph type="body" idx="2"/>
          </p:nvPr>
        </p:nvSpPr>
        <p:spPr>
          <a:xfrm>
            <a:off x="609598" y="4527448"/>
            <a:ext cx="6347715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4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" name="Google Shape;119;p14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20" name="Google Shape;120;p1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5"/>
          <p:cNvSpPr txBox="1"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body" idx="1"/>
          </p:nvPr>
        </p:nvSpPr>
        <p:spPr>
          <a:xfrm>
            <a:off x="609597" y="4013200"/>
            <a:ext cx="6347716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body" idx="2"/>
          </p:nvPr>
        </p:nvSpPr>
        <p:spPr>
          <a:xfrm>
            <a:off x="609598" y="4527448"/>
            <a:ext cx="6347715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5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6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body" idx="1"/>
          </p:nvPr>
        </p:nvSpPr>
        <p:spPr>
          <a:xfrm rot="5400000">
            <a:off x="1843070" y="927120"/>
            <a:ext cx="3880773" cy="63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 txBox="1">
            <a:spLocks noGrp="1"/>
          </p:cNvSpPr>
          <p:nvPr>
            <p:ph type="title"/>
          </p:nvPr>
        </p:nvSpPr>
        <p:spPr>
          <a:xfrm rot="5400000">
            <a:off x="3840993" y="2745919"/>
            <a:ext cx="5251451" cy="97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body" idx="1"/>
          </p:nvPr>
        </p:nvSpPr>
        <p:spPr>
          <a:xfrm rot="5400000">
            <a:off x="581386" y="637812"/>
            <a:ext cx="5251451" cy="5195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"/>
          <p:cNvSpPr txBox="1"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 txBox="1"/>
          <p:nvPr/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36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Click to edit Master title style</a:t>
            </a:r>
            <a:endParaRPr sz="36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body" idx="2"/>
          </p:nvPr>
        </p:nvSpPr>
        <p:spPr>
          <a:xfrm>
            <a:off x="609599" y="2737246"/>
            <a:ext cx="3090672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3"/>
          </p:nvPr>
        </p:nvSpPr>
        <p:spPr>
          <a:xfrm>
            <a:off x="3866640" y="2160983"/>
            <a:ext cx="309067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body" idx="4"/>
          </p:nvPr>
        </p:nvSpPr>
        <p:spPr>
          <a:xfrm>
            <a:off x="3866640" y="2737246"/>
            <a:ext cx="3090672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69" name="Google Shape;69;p7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8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"/>
          <p:cNvSpPr txBox="1"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body" idx="1"/>
          </p:nvPr>
        </p:nvSpPr>
        <p:spPr>
          <a:xfrm>
            <a:off x="3571275" y="514925"/>
            <a:ext cx="3386037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body" idx="2"/>
          </p:nvPr>
        </p:nvSpPr>
        <p:spPr>
          <a:xfrm>
            <a:off x="609599" y="2777069"/>
            <a:ext cx="2790182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840"/>
              <a:buNone/>
              <a:defRPr sz="105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9pPr>
          </a:lstStyle>
          <a:p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0"/>
          <p:cNvSpPr>
            <a:spLocks noGrp="1"/>
          </p:cNvSpPr>
          <p:nvPr>
            <p:ph type="pic" idx="2"/>
          </p:nvPr>
        </p:nvSpPr>
        <p:spPr>
          <a:xfrm>
            <a:off x="609599" y="609600"/>
            <a:ext cx="6347714" cy="3845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body" idx="1"/>
          </p:nvPr>
        </p:nvSpPr>
        <p:spPr>
          <a:xfrm>
            <a:off x="609599" y="5367338"/>
            <a:ext cx="6347714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11" name="Google Shape;11;p1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 extrusionOk="0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" name="Google Shape;12;p1"/>
            <p:cNvCxnSpPr/>
            <p:nvPr/>
          </p:nvCxnSpPr>
          <p:spPr>
            <a:xfrm rot="10800000" flipH="1">
              <a:off x="5130830" y="4175605"/>
              <a:ext cx="4022475" cy="2682396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" name="Google Shape;13;p1"/>
            <p:cNvCxnSpPr/>
            <p:nvPr/>
          </p:nvCxnSpPr>
          <p:spPr>
            <a:xfrm>
              <a:off x="7042707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4" name="Google Shape;14;p1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 extrusionOk="0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 extrusionOk="0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 extrusionOk="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 extrusionOk="0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8" name="Google Shape;18;p1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 extrusionOk="0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 extrusionOk="0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 extrusionOk="0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1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1"/>
          <p:cNvSpPr txBox="1"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" name="Google Shape;23;p1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4" name="Google Shape;24;p1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" name="Google Shape;25;p1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8"/>
          <p:cNvSpPr txBox="1">
            <a:spLocks noGrp="1"/>
          </p:cNvSpPr>
          <p:nvPr>
            <p:ph type="ctrTitle"/>
          </p:nvPr>
        </p:nvSpPr>
        <p:spPr>
          <a:xfrm>
            <a:off x="145774" y="5186994"/>
            <a:ext cx="2980603" cy="810143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en-US" sz="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Dog Breeds</a:t>
            </a:r>
            <a:endParaRPr sz="5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8"/>
          <p:cNvSpPr txBox="1">
            <a:spLocks noGrp="1"/>
          </p:cNvSpPr>
          <p:nvPr>
            <p:ph type="subTitle" idx="1"/>
          </p:nvPr>
        </p:nvSpPr>
        <p:spPr>
          <a:xfrm>
            <a:off x="145775" y="6069027"/>
            <a:ext cx="4591688" cy="731664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rPr lang="en-US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Partnership for Environmental Education and Rural Health at 	</a:t>
            </a: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SzPts val="720"/>
              <a:buNone/>
            </a:pPr>
            <a:r>
              <a:rPr lang="en-US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College of Veterinary Medicine &amp; Biomedical Sciences, Texas A&amp;M University  </a:t>
            </a: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SzPts val="720"/>
              <a:buNone/>
            </a:pPr>
            <a:r>
              <a:rPr lang="en-US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Funding support from the National Institutes of Health Office of Research Infrastructure Programs (ORIP)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880"/>
              <a:buNone/>
            </a:pPr>
            <a:endParaRPr sz="11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1"/>
          <p:cNvPicPr preferRelativeResize="0"/>
          <p:nvPr/>
        </p:nvPicPr>
        <p:blipFill rotWithShape="1">
          <a:blip r:embed="rId3">
            <a:alphaModFix/>
          </a:blip>
          <a:srcRect l="6180" t="9136" r="13714" b="5324"/>
          <a:stretch/>
        </p:blipFill>
        <p:spPr>
          <a:xfrm flipH="1">
            <a:off x="-8468" y="-1"/>
            <a:ext cx="9248261" cy="711049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1"/>
          <p:cNvSpPr txBox="1"/>
          <p:nvPr/>
        </p:nvSpPr>
        <p:spPr>
          <a:xfrm>
            <a:off x="535559" y="6101542"/>
            <a:ext cx="4561402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German Shepherd Dog</a:t>
            </a:r>
            <a:endParaRPr sz="3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2" descr="Image result for german shepherd do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8095" y="2557919"/>
            <a:ext cx="3440065" cy="4300082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2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German Shepherd Dog</a:t>
            </a:r>
            <a:endParaRPr/>
          </a:p>
        </p:txBody>
      </p:sp>
      <p:sp>
        <p:nvSpPr>
          <p:cNvPr id="249" name="Google Shape;249;p32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6061164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GSD originated in </a:t>
            </a:r>
            <a:r>
              <a:rPr lang="en-US" u="sng"/>
              <a:t>Germany</a:t>
            </a:r>
            <a:r>
              <a:rPr lang="en-US"/>
              <a:t> to herd sheep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Large size (50-90lbs) and a medium energy level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Today, this breed is often used for police work, disability services, search-and-rescue, and military work.</a:t>
            </a:r>
            <a:endParaRPr/>
          </a:p>
        </p:txBody>
      </p:sp>
      <p:pic>
        <p:nvPicPr>
          <p:cNvPr id="250" name="Google Shape;250;p32"/>
          <p:cNvPicPr preferRelativeResize="0"/>
          <p:nvPr/>
        </p:nvPicPr>
        <p:blipFill rotWithShape="1">
          <a:blip r:embed="rId4">
            <a:alphaModFix/>
          </a:blip>
          <a:srcRect l="17078" t="16993" r="7775" b="9151"/>
          <a:stretch/>
        </p:blipFill>
        <p:spPr>
          <a:xfrm>
            <a:off x="5234365" y="2900835"/>
            <a:ext cx="3552581" cy="3823254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2"/>
          <p:cNvSpPr/>
          <p:nvPr/>
        </p:nvSpPr>
        <p:spPr>
          <a:xfrm>
            <a:off x="6670763" y="160597"/>
            <a:ext cx="2116183" cy="2608729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11 recognized colors (there is a wide variety)</a:t>
            </a:r>
            <a:endParaRPr sz="1800" b="0" i="0" u="sng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 recognized markings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3"/>
          <p:cNvPicPr preferRelativeResize="0"/>
          <p:nvPr/>
        </p:nvPicPr>
        <p:blipFill rotWithShape="1">
          <a:blip r:embed="rId3">
            <a:alphaModFix/>
          </a:blip>
          <a:srcRect r="6928"/>
          <a:stretch/>
        </p:blipFill>
        <p:spPr>
          <a:xfrm flipH="1">
            <a:off x="462" y="-448735"/>
            <a:ext cx="9587645" cy="7755226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3"/>
          <p:cNvSpPr txBox="1"/>
          <p:nvPr/>
        </p:nvSpPr>
        <p:spPr>
          <a:xfrm>
            <a:off x="535559" y="6101542"/>
            <a:ext cx="4561402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Old English Sheepdog</a:t>
            </a:r>
            <a:endParaRPr sz="3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4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Old English Sheepdog</a:t>
            </a:r>
            <a:endParaRPr/>
          </a:p>
        </p:txBody>
      </p:sp>
      <p:sp>
        <p:nvSpPr>
          <p:cNvPr id="263" name="Google Shape;263;p34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5817327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Developed in </a:t>
            </a:r>
            <a:r>
              <a:rPr lang="en-US" u="sng"/>
              <a:t>England</a:t>
            </a:r>
            <a:endParaRPr u="sng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Large size (60-100lbs) and medium energy level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This breed helped farmers drive cattle and sheep to the market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Long, shaggy coat</a:t>
            </a:r>
            <a:endParaRPr/>
          </a:p>
        </p:txBody>
      </p:sp>
      <p:pic>
        <p:nvPicPr>
          <p:cNvPr id="264" name="Google Shape;26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8479" y="3397008"/>
            <a:ext cx="3317244" cy="3460992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4"/>
          <p:cNvSpPr/>
          <p:nvPr/>
        </p:nvSpPr>
        <p:spPr>
          <a:xfrm>
            <a:off x="6514011" y="160596"/>
            <a:ext cx="2495518" cy="3118967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Blue and white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Blue grey &amp; white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Blue merle &amp; white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Grey and white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Grizzle &amp; white</a:t>
            </a:r>
            <a:endParaRPr sz="1800" b="0" i="0" u="sng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 recognized markings</a:t>
            </a:r>
            <a:endParaRPr/>
          </a:p>
        </p:txBody>
      </p:sp>
      <p:pic>
        <p:nvPicPr>
          <p:cNvPr id="266" name="Google Shape;266;p34" descr="Image result for old english sheepdog"/>
          <p:cNvPicPr preferRelativeResize="0"/>
          <p:nvPr/>
        </p:nvPicPr>
        <p:blipFill rotWithShape="1">
          <a:blip r:embed="rId4">
            <a:alphaModFix/>
          </a:blip>
          <a:srcRect l="21278" r="18295"/>
          <a:stretch/>
        </p:blipFill>
        <p:spPr>
          <a:xfrm>
            <a:off x="740227" y="3279563"/>
            <a:ext cx="3936275" cy="3578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6"/>
          <p:cNvPicPr preferRelativeResize="0"/>
          <p:nvPr/>
        </p:nvPicPr>
        <p:blipFill rotWithShape="1">
          <a:blip r:embed="rId3">
            <a:alphaModFix/>
          </a:blip>
          <a:srcRect r="19367"/>
          <a:stretch/>
        </p:blipFill>
        <p:spPr>
          <a:xfrm flipH="1">
            <a:off x="-439622" y="-373986"/>
            <a:ext cx="10062591" cy="7548934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6"/>
          <p:cNvSpPr txBox="1"/>
          <p:nvPr/>
        </p:nvSpPr>
        <p:spPr>
          <a:xfrm>
            <a:off x="535559" y="6101542"/>
            <a:ext cx="4561402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Pembroke Welsh Corgi</a:t>
            </a:r>
            <a:endParaRPr sz="3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7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Pembroke Welsh Corgi</a:t>
            </a:r>
            <a:endParaRPr/>
          </a:p>
        </p:txBody>
      </p:sp>
      <p:sp>
        <p:nvSpPr>
          <p:cNvPr id="284" name="Google Shape;284;p37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Originated in </a:t>
            </a:r>
            <a:r>
              <a:rPr lang="en-US" u="sng"/>
              <a:t>Wales</a:t>
            </a:r>
            <a:r>
              <a:rPr lang="en-US"/>
              <a:t> (British decedents of Viking dogs)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Medium energy and size (25-30lbs)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Were used for herding cattle and sheep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Long body with short legs and big, erect ears (being low to the ground was an advantage when the cows would kick at the dogs!)</a:t>
            </a:r>
            <a:endParaRPr/>
          </a:p>
        </p:txBody>
      </p:sp>
      <p:pic>
        <p:nvPicPr>
          <p:cNvPr id="285" name="Google Shape;28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0690" y="3616711"/>
            <a:ext cx="3856147" cy="310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7" descr="Image result for pembroke welsh corgi"/>
          <p:cNvPicPr preferRelativeResize="0"/>
          <p:nvPr/>
        </p:nvPicPr>
        <p:blipFill rotWithShape="1">
          <a:blip r:embed="rId4">
            <a:alphaModFix/>
          </a:blip>
          <a:srcRect l="18532" r="21522"/>
          <a:stretch/>
        </p:blipFill>
        <p:spPr>
          <a:xfrm>
            <a:off x="592181" y="3477209"/>
            <a:ext cx="3683727" cy="3380792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7"/>
          <p:cNvSpPr/>
          <p:nvPr/>
        </p:nvSpPr>
        <p:spPr>
          <a:xfrm>
            <a:off x="6905897" y="265100"/>
            <a:ext cx="2103632" cy="2643563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and tan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Fawn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Red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Sable</a:t>
            </a:r>
            <a:endParaRPr sz="1800" b="0" i="0" u="sng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White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8"/>
          <p:cNvPicPr preferRelativeResize="0"/>
          <p:nvPr/>
        </p:nvPicPr>
        <p:blipFill rotWithShape="1">
          <a:blip r:embed="rId3">
            <a:alphaModFix/>
          </a:blip>
          <a:srcRect l="11253" r="10388"/>
          <a:stretch/>
        </p:blipFill>
        <p:spPr>
          <a:xfrm>
            <a:off x="-470260" y="-348103"/>
            <a:ext cx="9854172" cy="734979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8"/>
          <p:cNvSpPr txBox="1"/>
          <p:nvPr/>
        </p:nvSpPr>
        <p:spPr>
          <a:xfrm>
            <a:off x="535559" y="6101542"/>
            <a:ext cx="39729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Shetland Sheepdog</a:t>
            </a:r>
            <a:endParaRPr sz="3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9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Shetland Sheepdog</a:t>
            </a:r>
            <a:endParaRPr/>
          </a:p>
        </p:txBody>
      </p:sp>
      <p:sp>
        <p:nvSpPr>
          <p:cNvPr id="300" name="Google Shape;300;p39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5564778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Shelties originated on the </a:t>
            </a:r>
            <a:r>
              <a:rPr lang="en-US" u="sng"/>
              <a:t>Shetland Islands</a:t>
            </a:r>
            <a:r>
              <a:rPr lang="en-US"/>
              <a:t> to herd sheep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They are medium sized (&lt;30lbs)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Pedigree is not well known, but likely a descendent of the Scottish Collie and the King Charles Spaniel</a:t>
            </a:r>
            <a:endParaRPr/>
          </a:p>
        </p:txBody>
      </p:sp>
      <p:pic>
        <p:nvPicPr>
          <p:cNvPr id="301" name="Google Shape;301;p39"/>
          <p:cNvPicPr preferRelativeResize="0"/>
          <p:nvPr/>
        </p:nvPicPr>
        <p:blipFill rotWithShape="1">
          <a:blip r:embed="rId3">
            <a:alphaModFix/>
          </a:blip>
          <a:srcRect l="24384" t="3921" r="14244" b="7058"/>
          <a:stretch/>
        </p:blipFill>
        <p:spPr>
          <a:xfrm>
            <a:off x="5450798" y="3358121"/>
            <a:ext cx="2952974" cy="3425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9"/>
          <p:cNvPicPr preferRelativeResize="0"/>
          <p:nvPr/>
        </p:nvPicPr>
        <p:blipFill rotWithShape="1">
          <a:blip r:embed="rId4">
            <a:alphaModFix/>
          </a:blip>
          <a:srcRect l="13493" t="7884" r="15498" b="5804"/>
          <a:stretch/>
        </p:blipFill>
        <p:spPr>
          <a:xfrm>
            <a:off x="801188" y="3376208"/>
            <a:ext cx="4032069" cy="3407767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9"/>
          <p:cNvSpPr/>
          <p:nvPr/>
        </p:nvSpPr>
        <p:spPr>
          <a:xfrm>
            <a:off x="6130834" y="265101"/>
            <a:ext cx="2878695" cy="2869986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&amp; white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Black, white &amp; tan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Blue merle &amp; white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Blue merle, white, &amp; tan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Sable &amp; white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Sable, merle, &amp; white</a:t>
            </a:r>
            <a:endParaRPr sz="1800" b="0" i="0" u="sng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None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0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Sheltie vs. Collie</a:t>
            </a:r>
            <a:endParaRPr/>
          </a:p>
        </p:txBody>
      </p:sp>
      <p:pic>
        <p:nvPicPr>
          <p:cNvPr id="309" name="Google Shape;309;p40" descr="Image result for sheltie vs colli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3767" y="2697163"/>
            <a:ext cx="8738222" cy="4013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0" descr="Image result for sheltie vs colli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61760" y="301216"/>
            <a:ext cx="2490561" cy="2490562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0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5904412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Shelties are </a:t>
            </a:r>
            <a:r>
              <a:rPr lang="en-US" u="sng"/>
              <a:t>NOT</a:t>
            </a:r>
            <a:r>
              <a:rPr lang="en-US"/>
              <a:t> miniature Collies, they are their own breed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Example: the head shape is different (Shelties have a slight elevation at the forehead, where Collies do not have this elevation)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2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Hound Group:</a:t>
            </a:r>
            <a:endParaRPr/>
          </a:p>
        </p:txBody>
      </p:sp>
      <p:sp>
        <p:nvSpPr>
          <p:cNvPr id="324" name="Google Shape;324;p42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6347714" cy="521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Most breeds in this group are used for hunting, so many of these breeds have acute senses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Some make a distinct sound, called “baying”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Breeds under this group: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▶"/>
            </a:pPr>
            <a:r>
              <a:rPr lang="en-US"/>
              <a:t>Afghan Hound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▶"/>
            </a:pPr>
            <a:r>
              <a:rPr lang="en-US"/>
              <a:t>Basenji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▶"/>
            </a:pPr>
            <a:r>
              <a:rPr lang="en-US"/>
              <a:t>Basset Hound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▶"/>
            </a:pPr>
            <a:r>
              <a:rPr lang="en-US"/>
              <a:t>Beagle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▶"/>
            </a:pPr>
            <a:r>
              <a:rPr lang="en-US"/>
              <a:t>Black and Tan Coonhound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▶"/>
            </a:pPr>
            <a:r>
              <a:rPr lang="en-US"/>
              <a:t>Bloodhound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▶"/>
            </a:pPr>
            <a:r>
              <a:rPr lang="en-US"/>
              <a:t>Dachshund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▶"/>
            </a:pPr>
            <a:r>
              <a:rPr lang="en-US"/>
              <a:t>Greyhound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▶"/>
            </a:pPr>
            <a:r>
              <a:rPr lang="en-US"/>
              <a:t>Rhodesian Ridgeback</a:t>
            </a:r>
            <a:endParaRPr/>
          </a:p>
          <a:p>
            <a:pPr marL="742950" lvl="1" indent="-204469" algn="l" rtl="0">
              <a:spcBef>
                <a:spcPts val="1000"/>
              </a:spcBef>
              <a:spcAft>
                <a:spcPts val="0"/>
              </a:spcAft>
              <a:buSzPts val="1280"/>
              <a:buNone/>
            </a:pPr>
            <a:endParaRPr/>
          </a:p>
        </p:txBody>
      </p:sp>
      <p:pic>
        <p:nvPicPr>
          <p:cNvPr id="325" name="Google Shape;325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7367" y="2776186"/>
            <a:ext cx="5091764" cy="3818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0" descr="Image result for australian cattle do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80792" y="-697004"/>
            <a:ext cx="9557244" cy="789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0"/>
          <p:cNvSpPr txBox="1"/>
          <p:nvPr/>
        </p:nvSpPr>
        <p:spPr>
          <a:xfrm>
            <a:off x="535560" y="6101542"/>
            <a:ext cx="3862270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Australian Cattle Dog</a:t>
            </a:r>
            <a:endParaRPr sz="3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54035" y="-103032"/>
            <a:ext cx="10894424" cy="8170818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3"/>
          <p:cNvSpPr txBox="1"/>
          <p:nvPr/>
        </p:nvSpPr>
        <p:spPr>
          <a:xfrm>
            <a:off x="535559" y="6101542"/>
            <a:ext cx="30077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Afghan Hound</a:t>
            </a:r>
            <a:endParaRPr sz="3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4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Afghan Hound</a:t>
            </a:r>
            <a:endParaRPr/>
          </a:p>
        </p:txBody>
      </p:sp>
      <p:sp>
        <p:nvSpPr>
          <p:cNvPr id="337" name="Google Shape;337;p44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As the name suggests, the Afghan hound originated from </a:t>
            </a:r>
            <a:r>
              <a:rPr lang="en-US" u="sng"/>
              <a:t>Afghanistan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Thick, fine, silky coat with a tail that has a curl at the end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No longer used for hunting, but was used by Afghan tribes to hunt gazelles</a:t>
            </a:r>
            <a:endParaRPr/>
          </a:p>
        </p:txBody>
      </p:sp>
      <p:pic>
        <p:nvPicPr>
          <p:cNvPr id="338" name="Google Shape;338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988" y="3469789"/>
            <a:ext cx="5307106" cy="3316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4" descr="Image result for afghan hound"/>
          <p:cNvPicPr preferRelativeResize="0"/>
          <p:nvPr/>
        </p:nvPicPr>
        <p:blipFill rotWithShape="1">
          <a:blip r:embed="rId4">
            <a:alphaModFix/>
          </a:blip>
          <a:srcRect l="10347" t="13530" r="12170" b="10861"/>
          <a:stretch/>
        </p:blipFill>
        <p:spPr>
          <a:xfrm>
            <a:off x="4957482" y="3328221"/>
            <a:ext cx="3881718" cy="3165317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4"/>
          <p:cNvSpPr/>
          <p:nvPr/>
        </p:nvSpPr>
        <p:spPr>
          <a:xfrm>
            <a:off x="6898341" y="265100"/>
            <a:ext cx="2111188" cy="2608729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9 recognized colors (there is a wide variety)</a:t>
            </a:r>
            <a:endParaRPr sz="1800" b="0" i="0" u="sng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5 recognized markings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75092" y="-93516"/>
            <a:ext cx="9419091" cy="793087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5"/>
          <p:cNvSpPr txBox="1"/>
          <p:nvPr/>
        </p:nvSpPr>
        <p:spPr>
          <a:xfrm>
            <a:off x="535559" y="6101542"/>
            <a:ext cx="18393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Basenji</a:t>
            </a:r>
            <a:endParaRPr sz="3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6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Basenji</a:t>
            </a:r>
            <a:endParaRPr/>
          </a:p>
        </p:txBody>
      </p:sp>
      <p:sp>
        <p:nvSpPr>
          <p:cNvPr id="352" name="Google Shape;352;p46"/>
          <p:cNvSpPr txBox="1">
            <a:spLocks noGrp="1"/>
          </p:cNvSpPr>
          <p:nvPr>
            <p:ph type="body" idx="1"/>
          </p:nvPr>
        </p:nvSpPr>
        <p:spPr>
          <a:xfrm>
            <a:off x="609598" y="1375646"/>
            <a:ext cx="5747659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Modern breed originated in </a:t>
            </a:r>
            <a:r>
              <a:rPr lang="en-US" u="sng"/>
              <a:t>central Africa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This breeds job is to find large game and flush it out into nets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Large, erect ears and tail is curled onto their back</a:t>
            </a:r>
            <a:endParaRPr/>
          </a:p>
        </p:txBody>
      </p:sp>
      <p:pic>
        <p:nvPicPr>
          <p:cNvPr id="353" name="Google Shape;353;p46"/>
          <p:cNvPicPr preferRelativeResize="0"/>
          <p:nvPr/>
        </p:nvPicPr>
        <p:blipFill rotWithShape="1">
          <a:blip r:embed="rId3">
            <a:alphaModFix/>
          </a:blip>
          <a:srcRect l="27375" t="5115" r="17218"/>
          <a:stretch/>
        </p:blipFill>
        <p:spPr>
          <a:xfrm>
            <a:off x="609598" y="2965362"/>
            <a:ext cx="3334872" cy="377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6"/>
          <p:cNvPicPr preferRelativeResize="0"/>
          <p:nvPr/>
        </p:nvPicPr>
        <p:blipFill rotWithShape="1">
          <a:blip r:embed="rId4">
            <a:alphaModFix/>
          </a:blip>
          <a:srcRect l="9589" t="9020" r="15522" b="9840"/>
          <a:stretch/>
        </p:blipFill>
        <p:spPr>
          <a:xfrm>
            <a:off x="4316855" y="2847867"/>
            <a:ext cx="4307192" cy="389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6"/>
          <p:cNvSpPr/>
          <p:nvPr/>
        </p:nvSpPr>
        <p:spPr>
          <a:xfrm>
            <a:off x="6470451" y="265101"/>
            <a:ext cx="2539078" cy="2700262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&amp; white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Black, tan, &amp; white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Brindle &amp; white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Red &amp; white</a:t>
            </a:r>
            <a:endParaRPr sz="1800" b="0" i="0" u="sng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Brindle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48" descr="Image result for basset houn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79182" y="0"/>
            <a:ext cx="11054108" cy="7366527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8"/>
          <p:cNvSpPr txBox="1"/>
          <p:nvPr/>
        </p:nvSpPr>
        <p:spPr>
          <a:xfrm>
            <a:off x="535559" y="6101542"/>
            <a:ext cx="30204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Basset Hound</a:t>
            </a:r>
            <a:endParaRPr sz="3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9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Basset Hound</a:t>
            </a:r>
            <a:endParaRPr/>
          </a:p>
        </p:txBody>
      </p:sp>
      <p:sp>
        <p:nvSpPr>
          <p:cNvPr id="373" name="Google Shape;373;p49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Basset hounds originated in </a:t>
            </a:r>
            <a:r>
              <a:rPr lang="en-US" u="sng"/>
              <a:t>France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They have a long body and ears with short legs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Powerful scenting ability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Used for small game and people that hunt on their feet (as apposed to on horseback)</a:t>
            </a:r>
            <a:endParaRPr/>
          </a:p>
        </p:txBody>
      </p:sp>
      <p:pic>
        <p:nvPicPr>
          <p:cNvPr id="374" name="Google Shape;374;p49"/>
          <p:cNvPicPr preferRelativeResize="0"/>
          <p:nvPr/>
        </p:nvPicPr>
        <p:blipFill rotWithShape="1">
          <a:blip r:embed="rId3">
            <a:alphaModFix/>
          </a:blip>
          <a:srcRect l="6569" t="11635" r="27253" b="3136"/>
          <a:stretch/>
        </p:blipFill>
        <p:spPr>
          <a:xfrm>
            <a:off x="5092976" y="2999177"/>
            <a:ext cx="3881719" cy="3749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9" descr="Image result for basset hound"/>
          <p:cNvPicPr preferRelativeResize="0"/>
          <p:nvPr/>
        </p:nvPicPr>
        <p:blipFill rotWithShape="1">
          <a:blip r:embed="rId4">
            <a:alphaModFix/>
          </a:blip>
          <a:srcRect l="23733" r="13465"/>
          <a:stretch/>
        </p:blipFill>
        <p:spPr>
          <a:xfrm>
            <a:off x="452844" y="3203686"/>
            <a:ext cx="4171407" cy="3654314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9"/>
          <p:cNvSpPr/>
          <p:nvPr/>
        </p:nvSpPr>
        <p:spPr>
          <a:xfrm>
            <a:off x="6836229" y="265100"/>
            <a:ext cx="2173300" cy="253906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9 recognized colors (all have at least some white)</a:t>
            </a:r>
            <a:endParaRPr sz="1800" b="0" i="0" u="sng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None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51" descr="Image result for beag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08431" y="-209005"/>
            <a:ext cx="11692074" cy="8769056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51"/>
          <p:cNvSpPr txBox="1"/>
          <p:nvPr/>
        </p:nvSpPr>
        <p:spPr>
          <a:xfrm>
            <a:off x="535560" y="6101542"/>
            <a:ext cx="1674240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Beagle</a:t>
            </a:r>
            <a:endParaRPr sz="3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52" descr="Image result for beagle"/>
          <p:cNvPicPr preferRelativeResize="0"/>
          <p:nvPr/>
        </p:nvPicPr>
        <p:blipFill rotWithShape="1">
          <a:blip r:embed="rId3">
            <a:alphaModFix/>
          </a:blip>
          <a:srcRect l="12717" r="10531"/>
          <a:stretch/>
        </p:blipFill>
        <p:spPr>
          <a:xfrm>
            <a:off x="496389" y="3143083"/>
            <a:ext cx="5190308" cy="3714916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52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Beagle</a:t>
            </a:r>
            <a:endParaRPr/>
          </a:p>
        </p:txBody>
      </p:sp>
      <p:sp>
        <p:nvSpPr>
          <p:cNvPr id="395" name="Google Shape;395;p52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Originated in </a:t>
            </a:r>
            <a:r>
              <a:rPr lang="en-US" u="sng"/>
              <a:t>England</a:t>
            </a:r>
            <a:r>
              <a:rPr lang="en-US"/>
              <a:t> to hunt deer and hare (rabbits)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Scent hounds (use their nose to hunt)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Often bay when the catch scent of game</a:t>
            </a:r>
            <a:endParaRPr/>
          </a:p>
        </p:txBody>
      </p:sp>
      <p:pic>
        <p:nvPicPr>
          <p:cNvPr id="396" name="Google Shape;396;p52"/>
          <p:cNvPicPr preferRelativeResize="0"/>
          <p:nvPr/>
        </p:nvPicPr>
        <p:blipFill rotWithShape="1">
          <a:blip r:embed="rId4">
            <a:alphaModFix/>
          </a:blip>
          <a:srcRect l="5117" r="8344"/>
          <a:stretch/>
        </p:blipFill>
        <p:spPr>
          <a:xfrm>
            <a:off x="5721212" y="2968912"/>
            <a:ext cx="3288317" cy="2709077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52"/>
          <p:cNvSpPr/>
          <p:nvPr/>
        </p:nvSpPr>
        <p:spPr>
          <a:xfrm>
            <a:off x="6836229" y="265100"/>
            <a:ext cx="2173300" cy="2347471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11 recognized colors (there is a wide variety)</a:t>
            </a:r>
            <a:endParaRPr sz="1800" b="0" i="0" u="sng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Ticked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53" descr="Image result for black and tan coonhoun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43841" y="-420821"/>
            <a:ext cx="9387841" cy="7472723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53"/>
          <p:cNvSpPr txBox="1"/>
          <p:nvPr/>
        </p:nvSpPr>
        <p:spPr>
          <a:xfrm>
            <a:off x="535559" y="6101542"/>
            <a:ext cx="482892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Black and Tan Coonhound</a:t>
            </a:r>
            <a:endParaRPr sz="3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4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Black and Tan Coonhound</a:t>
            </a:r>
            <a:endParaRPr/>
          </a:p>
        </p:txBody>
      </p:sp>
      <p:sp>
        <p:nvSpPr>
          <p:cNvPr id="409" name="Google Shape;409;p54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Originated in </a:t>
            </a:r>
            <a:r>
              <a:rPr lang="en-US" u="sng"/>
              <a:t>Southern America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Long ears with black and tan coat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Very good at following scent (scent hound)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Often used for trailing and treeing raccoons (like the name suggests)</a:t>
            </a:r>
            <a:endParaRPr/>
          </a:p>
        </p:txBody>
      </p:sp>
      <p:sp>
        <p:nvSpPr>
          <p:cNvPr id="410" name="Google Shape;410;p54"/>
          <p:cNvSpPr/>
          <p:nvPr/>
        </p:nvSpPr>
        <p:spPr>
          <a:xfrm>
            <a:off x="6836229" y="265100"/>
            <a:ext cx="2173300" cy="1851083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and tan</a:t>
            </a:r>
            <a:endParaRPr sz="1800" b="0" i="0" u="sng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None</a:t>
            </a:r>
            <a:endParaRPr/>
          </a:p>
        </p:txBody>
      </p:sp>
      <p:pic>
        <p:nvPicPr>
          <p:cNvPr id="411" name="Google Shape;411;p54" descr="Image result for black and tan coonhound"/>
          <p:cNvPicPr preferRelativeResize="0"/>
          <p:nvPr/>
        </p:nvPicPr>
        <p:blipFill rotWithShape="1">
          <a:blip r:embed="rId3">
            <a:alphaModFix/>
          </a:blip>
          <a:srcRect l="27908" r="19088"/>
          <a:stretch/>
        </p:blipFill>
        <p:spPr>
          <a:xfrm>
            <a:off x="975360" y="3164642"/>
            <a:ext cx="3474720" cy="3693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54" descr="Image result for black and tan coonhound"/>
          <p:cNvPicPr preferRelativeResize="0"/>
          <p:nvPr/>
        </p:nvPicPr>
        <p:blipFill rotWithShape="1">
          <a:blip r:embed="rId4">
            <a:alphaModFix/>
          </a:blip>
          <a:srcRect l="8229" r="25292"/>
          <a:stretch/>
        </p:blipFill>
        <p:spPr>
          <a:xfrm>
            <a:off x="5316583" y="3096532"/>
            <a:ext cx="3526972" cy="36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Australian Cattle Dog</a:t>
            </a:r>
            <a:endParaRPr/>
          </a:p>
        </p:txBody>
      </p:sp>
      <p:sp>
        <p:nvSpPr>
          <p:cNvPr id="165" name="Google Shape;165;p21"/>
          <p:cNvSpPr txBox="1">
            <a:spLocks noGrp="1"/>
          </p:cNvSpPr>
          <p:nvPr>
            <p:ph type="body" idx="1"/>
          </p:nvPr>
        </p:nvSpPr>
        <p:spPr>
          <a:xfrm>
            <a:off x="575598" y="1279852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As their name implies, these dogs originate from </a:t>
            </a:r>
            <a:r>
              <a:rPr lang="en-US" u="sng"/>
              <a:t>Australia</a:t>
            </a:r>
            <a:r>
              <a:rPr lang="en-US"/>
              <a:t> and are often used to herd cattle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Many people refer to this breed as “blue heeler” or “red heeler”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This breeds ancestor was cross-bred to a Dalmatian, giving many individuals in this breed the unique speckled pattern</a:t>
            </a:r>
            <a:endParaRPr/>
          </a:p>
        </p:txBody>
      </p:sp>
      <p:pic>
        <p:nvPicPr>
          <p:cNvPr id="166" name="Google Shape;166;p21"/>
          <p:cNvPicPr preferRelativeResize="0"/>
          <p:nvPr/>
        </p:nvPicPr>
        <p:blipFill rotWithShape="1">
          <a:blip r:embed="rId3">
            <a:alphaModFix/>
          </a:blip>
          <a:srcRect l="6659"/>
          <a:stretch/>
        </p:blipFill>
        <p:spPr>
          <a:xfrm>
            <a:off x="6519004" y="3927566"/>
            <a:ext cx="2459191" cy="282285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1"/>
          <p:cNvSpPr/>
          <p:nvPr/>
        </p:nvSpPr>
        <p:spPr>
          <a:xfrm>
            <a:off x="6923312" y="299935"/>
            <a:ext cx="2116183" cy="3470502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Blue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Blue mottled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Blue speckled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Red mottled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Red speckled</a:t>
            </a:r>
            <a:endParaRPr sz="1800" b="0" i="0" u="sng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and tan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Red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Tan</a:t>
            </a:r>
            <a:endParaRPr/>
          </a:p>
        </p:txBody>
      </p:sp>
      <p:pic>
        <p:nvPicPr>
          <p:cNvPr id="168" name="Google Shape;168;p21" descr="Image result for australian cattle dog"/>
          <p:cNvPicPr preferRelativeResize="0"/>
          <p:nvPr/>
        </p:nvPicPr>
        <p:blipFill rotWithShape="1">
          <a:blip r:embed="rId4">
            <a:alphaModFix/>
          </a:blip>
          <a:srcRect l="24237" r="10773"/>
          <a:stretch/>
        </p:blipFill>
        <p:spPr>
          <a:xfrm>
            <a:off x="531221" y="4437016"/>
            <a:ext cx="2864111" cy="2420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1"/>
          <p:cNvPicPr preferRelativeResize="0"/>
          <p:nvPr/>
        </p:nvPicPr>
        <p:blipFill rotWithShape="1">
          <a:blip r:embed="rId5">
            <a:alphaModFix/>
          </a:blip>
          <a:srcRect l="17209" t="12287" r="3948" b="4182"/>
          <a:stretch/>
        </p:blipFill>
        <p:spPr>
          <a:xfrm>
            <a:off x="3264703" y="3344092"/>
            <a:ext cx="3106081" cy="2587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55" descr="Image result for bloodhoun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1920" y="-520310"/>
            <a:ext cx="9570720" cy="737831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55"/>
          <p:cNvSpPr txBox="1"/>
          <p:nvPr/>
        </p:nvSpPr>
        <p:spPr>
          <a:xfrm>
            <a:off x="535560" y="6101542"/>
            <a:ext cx="2407938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Bloodhound</a:t>
            </a:r>
            <a:endParaRPr sz="3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6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Bloodhound</a:t>
            </a:r>
            <a:endParaRPr/>
          </a:p>
        </p:txBody>
      </p:sp>
      <p:sp>
        <p:nvSpPr>
          <p:cNvPr id="424" name="Google Shape;424;p56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Originated in </a:t>
            </a:r>
            <a:r>
              <a:rPr lang="en-US" u="sng"/>
              <a:t>France</a:t>
            </a:r>
            <a:r>
              <a:rPr lang="en-US"/>
              <a:t> and is the largest scent hound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Originally used to hunt deer and wild boar, and to track people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Large, loose jowls, large snout, and long ears</a:t>
            </a:r>
            <a:endParaRPr/>
          </a:p>
        </p:txBody>
      </p:sp>
      <p:pic>
        <p:nvPicPr>
          <p:cNvPr id="425" name="Google Shape;425;p56"/>
          <p:cNvPicPr preferRelativeResize="0"/>
          <p:nvPr/>
        </p:nvPicPr>
        <p:blipFill rotWithShape="1">
          <a:blip r:embed="rId3">
            <a:alphaModFix/>
          </a:blip>
          <a:srcRect t="13113"/>
          <a:stretch/>
        </p:blipFill>
        <p:spPr>
          <a:xfrm>
            <a:off x="4102504" y="3344091"/>
            <a:ext cx="4955042" cy="344424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56"/>
          <p:cNvSpPr/>
          <p:nvPr/>
        </p:nvSpPr>
        <p:spPr>
          <a:xfrm>
            <a:off x="6836229" y="265100"/>
            <a:ext cx="2173300" cy="2338763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and tan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Liver and tan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Red</a:t>
            </a:r>
            <a:endParaRPr sz="1800" b="0" i="0" u="sng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None</a:t>
            </a:r>
            <a:endParaRPr/>
          </a:p>
        </p:txBody>
      </p:sp>
      <p:pic>
        <p:nvPicPr>
          <p:cNvPr id="427" name="Google Shape;427;p56" descr="Image result for bloodhound"/>
          <p:cNvPicPr preferRelativeResize="0"/>
          <p:nvPr/>
        </p:nvPicPr>
        <p:blipFill rotWithShape="1">
          <a:blip r:embed="rId4">
            <a:alphaModFix/>
          </a:blip>
          <a:srcRect l="20279" t="3267" r="17664"/>
          <a:stretch/>
        </p:blipFill>
        <p:spPr>
          <a:xfrm>
            <a:off x="670561" y="2926081"/>
            <a:ext cx="3275930" cy="3931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58" descr="Image result for dachshun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06871" y="-73388"/>
            <a:ext cx="11765119" cy="6931388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8"/>
          <p:cNvSpPr txBox="1"/>
          <p:nvPr/>
        </p:nvSpPr>
        <p:spPr>
          <a:xfrm>
            <a:off x="535559" y="6101542"/>
            <a:ext cx="23600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Dachshund</a:t>
            </a:r>
            <a:endParaRPr sz="3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9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Dachshund</a:t>
            </a:r>
            <a:endParaRPr/>
          </a:p>
        </p:txBody>
      </p:sp>
      <p:sp>
        <p:nvSpPr>
          <p:cNvPr id="445" name="Google Shape;445;p59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“Weiner dogs” or Doxins originated in </a:t>
            </a:r>
            <a:r>
              <a:rPr lang="en-US" u="sng"/>
              <a:t>Germany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They have long bodies and ears, short legs, and can have either a long or short coat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Used to hunt many species, including otters, rabbits, badgers, and other burrowing pests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Good scenting ability and loves to dig</a:t>
            </a:r>
            <a:endParaRPr/>
          </a:p>
        </p:txBody>
      </p:sp>
      <p:sp>
        <p:nvSpPr>
          <p:cNvPr id="446" name="Google Shape;446;p59"/>
          <p:cNvSpPr/>
          <p:nvPr/>
        </p:nvSpPr>
        <p:spPr>
          <a:xfrm>
            <a:off x="6836229" y="265099"/>
            <a:ext cx="2173300" cy="2869987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12 recognized colors (there is a wide variety)</a:t>
            </a:r>
            <a:endParaRPr sz="1800" b="0" i="0" u="sng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Brindle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Dapple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Sable</a:t>
            </a:r>
            <a:endParaRPr/>
          </a:p>
        </p:txBody>
      </p:sp>
      <p:pic>
        <p:nvPicPr>
          <p:cNvPr id="447" name="Google Shape;447;p59" descr="Image result for dachshund"/>
          <p:cNvPicPr preferRelativeResize="0"/>
          <p:nvPr/>
        </p:nvPicPr>
        <p:blipFill rotWithShape="1">
          <a:blip r:embed="rId3">
            <a:alphaModFix/>
          </a:blip>
          <a:srcRect l="21814" t="19701" r="19382" b="48068"/>
          <a:stretch/>
        </p:blipFill>
        <p:spPr>
          <a:xfrm>
            <a:off x="711925" y="3442969"/>
            <a:ext cx="4156166" cy="3415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0120" y="3642294"/>
            <a:ext cx="4132217" cy="3099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82963" y="0"/>
            <a:ext cx="10131747" cy="6965576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61"/>
          <p:cNvSpPr txBox="1"/>
          <p:nvPr/>
        </p:nvSpPr>
        <p:spPr>
          <a:xfrm>
            <a:off x="535559" y="6101542"/>
            <a:ext cx="24235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Greyhound</a:t>
            </a:r>
            <a:endParaRPr sz="3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62" descr="Image result for greyhound"/>
          <p:cNvPicPr preferRelativeResize="0"/>
          <p:nvPr/>
        </p:nvPicPr>
        <p:blipFill rotWithShape="1">
          <a:blip r:embed="rId3">
            <a:alphaModFix/>
          </a:blip>
          <a:srcRect l="22137" t="3956" r="16974"/>
          <a:stretch/>
        </p:blipFill>
        <p:spPr>
          <a:xfrm>
            <a:off x="1132113" y="2979782"/>
            <a:ext cx="3866607" cy="4043679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62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Greyhound</a:t>
            </a:r>
            <a:endParaRPr/>
          </a:p>
        </p:txBody>
      </p:sp>
      <p:sp>
        <p:nvSpPr>
          <p:cNvPr id="467" name="Google Shape;467;p62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One of the oldest breeds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Very lean bodies and fast (often used for dog racing)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Sight hounds (use their sight to hunt)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Used to hunt rabbits (mainly), wild boar, stag, deer, and fox</a:t>
            </a:r>
            <a:endParaRPr/>
          </a:p>
        </p:txBody>
      </p:sp>
      <p:pic>
        <p:nvPicPr>
          <p:cNvPr id="468" name="Google Shape;468;p62"/>
          <p:cNvPicPr preferRelativeResize="0"/>
          <p:nvPr/>
        </p:nvPicPr>
        <p:blipFill rotWithShape="1">
          <a:blip r:embed="rId4">
            <a:alphaModFix/>
          </a:blip>
          <a:srcRect l="18431" t="10702" r="16078" b="2323"/>
          <a:stretch/>
        </p:blipFill>
        <p:spPr>
          <a:xfrm>
            <a:off x="5429795" y="3526972"/>
            <a:ext cx="3290953" cy="3221981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62"/>
          <p:cNvSpPr/>
          <p:nvPr/>
        </p:nvSpPr>
        <p:spPr>
          <a:xfrm>
            <a:off x="6836229" y="265099"/>
            <a:ext cx="2173300" cy="3122535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15 recognized colors (there is a wide variety)</a:t>
            </a:r>
            <a:endParaRPr sz="1800" b="0" i="0" u="sng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mask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Parti-color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Solid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Ticked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63" descr="Image result for rhodesian ridgebac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6" y="0"/>
            <a:ext cx="9228546" cy="692141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63"/>
          <p:cNvSpPr txBox="1"/>
          <p:nvPr/>
        </p:nvSpPr>
        <p:spPr>
          <a:xfrm>
            <a:off x="535559" y="6101542"/>
            <a:ext cx="42523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Rhodesian Ridgeback</a:t>
            </a:r>
            <a:endParaRPr sz="3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64" descr="Image result for rhodesian ridgeback"/>
          <p:cNvPicPr preferRelativeResize="0"/>
          <p:nvPr/>
        </p:nvPicPr>
        <p:blipFill rotWithShape="1">
          <a:blip r:embed="rId3">
            <a:alphaModFix/>
          </a:blip>
          <a:srcRect l="16041" r="8437"/>
          <a:stretch/>
        </p:blipFill>
        <p:spPr>
          <a:xfrm>
            <a:off x="592182" y="3048000"/>
            <a:ext cx="5257553" cy="382436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64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Rhodesian Ridgeback</a:t>
            </a:r>
            <a:endParaRPr/>
          </a:p>
        </p:txBody>
      </p:sp>
      <p:sp>
        <p:nvSpPr>
          <p:cNvPr id="482" name="Google Shape;482;p64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6087292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Developed in </a:t>
            </a:r>
            <a:r>
              <a:rPr lang="en-US" u="sng"/>
              <a:t>Rhodesia</a:t>
            </a:r>
            <a:r>
              <a:rPr lang="en-US"/>
              <a:t> (now called Zimbabwe)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Distinctive hair pattern (creating a </a:t>
            </a:r>
            <a:r>
              <a:rPr lang="en-US" u="sng"/>
              <a:t>ridge on its back</a:t>
            </a:r>
            <a:r>
              <a:rPr lang="en-US"/>
              <a:t>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Used to distract lions, allowing hunters to shoot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Also used as bird dogs and guard dogs for livestock and family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483" name="Google Shape;483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3857" y="3910148"/>
            <a:ext cx="3736707" cy="2849239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64"/>
          <p:cNvSpPr/>
          <p:nvPr/>
        </p:nvSpPr>
        <p:spPr>
          <a:xfrm>
            <a:off x="6696891" y="265100"/>
            <a:ext cx="2312638" cy="2347471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9 recognized colors (all variety of  wheaten)</a:t>
            </a:r>
            <a:endParaRPr sz="1800" b="0" i="0" u="sng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None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66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Non-Sporting Group:</a:t>
            </a:r>
            <a:endParaRPr/>
          </a:p>
        </p:txBody>
      </p:sp>
      <p:sp>
        <p:nvSpPr>
          <p:cNvPr id="497" name="Google Shape;497;p66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6347714" cy="521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This group varies drastically in size, coat, temperament, and appearance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Kind of a “Miscellaneous” grouping of breeds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Breeds under this group: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▶"/>
            </a:pPr>
            <a:r>
              <a:rPr lang="en-US"/>
              <a:t>Bichon Frise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▶"/>
            </a:pPr>
            <a:r>
              <a:rPr lang="en-US"/>
              <a:t>Boston Terrier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▶"/>
            </a:pPr>
            <a:r>
              <a:rPr lang="en-US"/>
              <a:t>Bulldog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▶"/>
            </a:pPr>
            <a:r>
              <a:rPr lang="en-US"/>
              <a:t>Chinese Shar-Pei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▶"/>
            </a:pPr>
            <a:r>
              <a:rPr lang="en-US"/>
              <a:t>Chow Chow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▶"/>
            </a:pPr>
            <a:r>
              <a:rPr lang="en-US"/>
              <a:t>Dalmatian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▶"/>
            </a:pPr>
            <a:r>
              <a:rPr lang="en-US"/>
              <a:t>Poodle</a:t>
            </a:r>
            <a:endParaRPr/>
          </a:p>
          <a:p>
            <a:pPr marL="742950" lvl="1" indent="-204469" algn="l" rtl="0">
              <a:spcBef>
                <a:spcPts val="1000"/>
              </a:spcBef>
              <a:spcAft>
                <a:spcPts val="0"/>
              </a:spcAft>
              <a:buSzPts val="1280"/>
              <a:buNone/>
            </a:pPr>
            <a:endParaRPr/>
          </a:p>
        </p:txBody>
      </p:sp>
      <p:pic>
        <p:nvPicPr>
          <p:cNvPr id="498" name="Google Shape;498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6347" y="2464796"/>
            <a:ext cx="3897313" cy="4280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77485" y="-257816"/>
            <a:ext cx="10021485" cy="7242089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67"/>
          <p:cNvSpPr txBox="1"/>
          <p:nvPr/>
        </p:nvSpPr>
        <p:spPr>
          <a:xfrm>
            <a:off x="535559" y="6101542"/>
            <a:ext cx="26902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Bichon Frise</a:t>
            </a:r>
            <a:endParaRPr sz="3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3"/>
          <p:cNvPicPr preferRelativeResize="0"/>
          <p:nvPr/>
        </p:nvPicPr>
        <p:blipFill rotWithShape="1">
          <a:blip r:embed="rId3">
            <a:alphaModFix/>
          </a:blip>
          <a:srcRect l="7032" t="7202" r="25147" b="3172"/>
          <a:stretch/>
        </p:blipFill>
        <p:spPr>
          <a:xfrm flipH="1">
            <a:off x="-5907" y="-269965"/>
            <a:ext cx="10076186" cy="763741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3"/>
          <p:cNvSpPr txBox="1"/>
          <p:nvPr/>
        </p:nvSpPr>
        <p:spPr>
          <a:xfrm>
            <a:off x="535560" y="6101542"/>
            <a:ext cx="3801310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Australian Shepherd</a:t>
            </a:r>
            <a:endParaRPr sz="3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8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Bichon Frise</a:t>
            </a:r>
            <a:endParaRPr/>
          </a:p>
        </p:txBody>
      </p:sp>
      <p:sp>
        <p:nvSpPr>
          <p:cNvPr id="510" name="Google Shape;510;p68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Originated in </a:t>
            </a:r>
            <a:r>
              <a:rPr lang="en-US" u="sng"/>
              <a:t>France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Small size and charming personality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Were often used as circus dogs and street performers 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Known for their fluffy white coat</a:t>
            </a:r>
            <a:endParaRPr/>
          </a:p>
        </p:txBody>
      </p:sp>
      <p:sp>
        <p:nvSpPr>
          <p:cNvPr id="511" name="Google Shape;511;p68"/>
          <p:cNvSpPr/>
          <p:nvPr/>
        </p:nvSpPr>
        <p:spPr>
          <a:xfrm>
            <a:off x="6696891" y="265100"/>
            <a:ext cx="2312638" cy="2582603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White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White &amp; apricot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White &amp; buff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White &amp; cream</a:t>
            </a:r>
            <a:endParaRPr sz="1800" b="0" i="0" u="sng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None</a:t>
            </a:r>
            <a:endParaRPr/>
          </a:p>
        </p:txBody>
      </p:sp>
      <p:pic>
        <p:nvPicPr>
          <p:cNvPr id="512" name="Google Shape;512;p68" descr="Image result for bichon frise"/>
          <p:cNvPicPr preferRelativeResize="0"/>
          <p:nvPr/>
        </p:nvPicPr>
        <p:blipFill rotWithShape="1">
          <a:blip r:embed="rId3">
            <a:alphaModFix/>
          </a:blip>
          <a:srcRect l="20979" r="21473"/>
          <a:stretch/>
        </p:blipFill>
        <p:spPr>
          <a:xfrm>
            <a:off x="444137" y="2934789"/>
            <a:ext cx="4097558" cy="3923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3317" y="3474720"/>
            <a:ext cx="4296212" cy="3225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69"/>
          <p:cNvPicPr preferRelativeResize="0"/>
          <p:nvPr/>
        </p:nvPicPr>
        <p:blipFill rotWithShape="1">
          <a:blip r:embed="rId3">
            <a:alphaModFix/>
          </a:blip>
          <a:srcRect r="14139"/>
          <a:stretch/>
        </p:blipFill>
        <p:spPr>
          <a:xfrm flipH="1">
            <a:off x="-191590" y="-803333"/>
            <a:ext cx="9335589" cy="813933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69"/>
          <p:cNvSpPr txBox="1"/>
          <p:nvPr/>
        </p:nvSpPr>
        <p:spPr>
          <a:xfrm>
            <a:off x="535559" y="6101542"/>
            <a:ext cx="30331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Boston Terrier</a:t>
            </a:r>
            <a:endParaRPr sz="3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70" descr="Image result for boston terrier"/>
          <p:cNvPicPr preferRelativeResize="0"/>
          <p:nvPr/>
        </p:nvPicPr>
        <p:blipFill rotWithShape="1">
          <a:blip r:embed="rId3">
            <a:alphaModFix/>
          </a:blip>
          <a:srcRect l="9800" r="20600"/>
          <a:stretch/>
        </p:blipFill>
        <p:spPr>
          <a:xfrm>
            <a:off x="505097" y="2715109"/>
            <a:ext cx="4894218" cy="4142891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70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Boston Terrier</a:t>
            </a:r>
            <a:endParaRPr/>
          </a:p>
        </p:txBody>
      </p:sp>
      <p:sp>
        <p:nvSpPr>
          <p:cNvPr id="526" name="Google Shape;526;p70"/>
          <p:cNvSpPr txBox="1">
            <a:spLocks noGrp="1"/>
          </p:cNvSpPr>
          <p:nvPr>
            <p:ph type="body" idx="1"/>
          </p:nvPr>
        </p:nvSpPr>
        <p:spPr>
          <a:xfrm>
            <a:off x="679267" y="1375646"/>
            <a:ext cx="6017624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The “American Gentleman” originated in </a:t>
            </a:r>
            <a:r>
              <a:rPr lang="en-US" u="sng"/>
              <a:t>Boston, Massachusetts (America)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Little dogs with round heads, large and erect ears, and screw tails</a:t>
            </a:r>
            <a:endParaRPr/>
          </a:p>
        </p:txBody>
      </p:sp>
      <p:sp>
        <p:nvSpPr>
          <p:cNvPr id="527" name="Google Shape;527;p70"/>
          <p:cNvSpPr/>
          <p:nvPr/>
        </p:nvSpPr>
        <p:spPr>
          <a:xfrm>
            <a:off x="6696891" y="265100"/>
            <a:ext cx="2312638" cy="3470877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&amp; white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Black, brindle, &amp; white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Brindle &amp; white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Seal &amp; white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Seal, brindle, &amp; white</a:t>
            </a:r>
            <a:endParaRPr sz="1800" b="0" i="0" u="sng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None</a:t>
            </a:r>
            <a:endParaRPr/>
          </a:p>
        </p:txBody>
      </p:sp>
      <p:pic>
        <p:nvPicPr>
          <p:cNvPr id="528" name="Google Shape;528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22556" y="3903427"/>
            <a:ext cx="3326674" cy="2873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Australian Shepherd</a:t>
            </a:r>
            <a:endParaRPr/>
          </a:p>
        </p:txBody>
      </p:sp>
      <p:sp>
        <p:nvSpPr>
          <p:cNvPr id="188" name="Google Shape;188;p24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6061164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Aussies originated in the </a:t>
            </a:r>
            <a:r>
              <a:rPr lang="en-US" u="sng"/>
              <a:t>western United States </a:t>
            </a:r>
            <a:r>
              <a:rPr lang="en-US"/>
              <a:t>(despite its name!)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Medium length coat that is very thick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 u="sng"/>
              <a:t>Docked tail</a:t>
            </a:r>
            <a:r>
              <a:rPr lang="en-US"/>
              <a:t> or naturally bobbed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Often used at rodeos, ranches, and farms to herd horses, cattle, sheep, and ducks</a:t>
            </a:r>
            <a:endParaRPr/>
          </a:p>
        </p:txBody>
      </p:sp>
      <p:pic>
        <p:nvPicPr>
          <p:cNvPr id="189" name="Google Shape;189;p24"/>
          <p:cNvPicPr preferRelativeResize="0"/>
          <p:nvPr/>
        </p:nvPicPr>
        <p:blipFill rotWithShape="1">
          <a:blip r:embed="rId3">
            <a:alphaModFix/>
          </a:blip>
          <a:srcRect l="9482" t="13875" r="9623" b="2582"/>
          <a:stretch/>
        </p:blipFill>
        <p:spPr>
          <a:xfrm>
            <a:off x="4483938" y="3431177"/>
            <a:ext cx="3794213" cy="3330697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4"/>
          <p:cNvSpPr/>
          <p:nvPr/>
        </p:nvSpPr>
        <p:spPr>
          <a:xfrm>
            <a:off x="6670763" y="160598"/>
            <a:ext cx="2116183" cy="345346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Blue merle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Red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Red merle</a:t>
            </a:r>
            <a:endParaRPr sz="1800" b="0" i="0" u="sng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Tan points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White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White marking and tan points</a:t>
            </a:r>
            <a:endParaRPr/>
          </a:p>
        </p:txBody>
      </p:sp>
      <p:pic>
        <p:nvPicPr>
          <p:cNvPr id="191" name="Google Shape;191;p24"/>
          <p:cNvPicPr preferRelativeResize="0"/>
          <p:nvPr/>
        </p:nvPicPr>
        <p:blipFill rotWithShape="1">
          <a:blip r:embed="rId4">
            <a:alphaModFix/>
          </a:blip>
          <a:srcRect l="7364" t="12511" r="16306"/>
          <a:stretch/>
        </p:blipFill>
        <p:spPr>
          <a:xfrm>
            <a:off x="531222" y="3553097"/>
            <a:ext cx="3736267" cy="3208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6" descr="Image result for border colli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3571" y="-394836"/>
            <a:ext cx="9678774" cy="7413943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6"/>
          <p:cNvSpPr txBox="1"/>
          <p:nvPr/>
        </p:nvSpPr>
        <p:spPr>
          <a:xfrm>
            <a:off x="535559" y="6101542"/>
            <a:ext cx="29442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Border Collie</a:t>
            </a:r>
            <a:endParaRPr sz="3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Border Collie</a:t>
            </a:r>
            <a:endParaRPr/>
          </a:p>
        </p:txBody>
      </p:sp>
      <p:sp>
        <p:nvSpPr>
          <p:cNvPr id="210" name="Google Shape;210;p27"/>
          <p:cNvSpPr txBox="1">
            <a:spLocks noGrp="1"/>
          </p:cNvSpPr>
          <p:nvPr>
            <p:ph type="body" idx="1"/>
          </p:nvPr>
        </p:nvSpPr>
        <p:spPr>
          <a:xfrm>
            <a:off x="609598" y="1375646"/>
            <a:ext cx="6252755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Originated on the </a:t>
            </a:r>
            <a:r>
              <a:rPr lang="en-US" u="sng"/>
              <a:t>border</a:t>
            </a:r>
            <a:r>
              <a:rPr lang="en-US"/>
              <a:t> between Scotland and England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Highly intelligent and energetic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Strong herding instincts, often herd cattle and sheep (many believe they are the best herding breed)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This breed does </a:t>
            </a:r>
            <a:r>
              <a:rPr lang="en-US" u="sng"/>
              <a:t>NOT</a:t>
            </a:r>
            <a:r>
              <a:rPr lang="en-US"/>
              <a:t> have a docked tail (AKC standard)</a:t>
            </a:r>
            <a:endParaRPr/>
          </a:p>
        </p:txBody>
      </p:sp>
      <p:pic>
        <p:nvPicPr>
          <p:cNvPr id="211" name="Google Shape;21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1793" y="3551040"/>
            <a:ext cx="4025153" cy="3213262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7"/>
          <p:cNvSpPr/>
          <p:nvPr/>
        </p:nvSpPr>
        <p:spPr>
          <a:xfrm>
            <a:off x="6670763" y="160598"/>
            <a:ext cx="2116183" cy="260002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17 recognized colors (there is a wide variety)</a:t>
            </a:r>
            <a:endParaRPr sz="1800" b="0" i="0" u="sng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7 recognized markings</a:t>
            </a:r>
            <a:endParaRPr/>
          </a:p>
        </p:txBody>
      </p:sp>
      <p:pic>
        <p:nvPicPr>
          <p:cNvPr id="213" name="Google Shape;213;p27" descr="Image result for border collie"/>
          <p:cNvPicPr preferRelativeResize="0"/>
          <p:nvPr/>
        </p:nvPicPr>
        <p:blipFill rotWithShape="1">
          <a:blip r:embed="rId4">
            <a:alphaModFix/>
          </a:blip>
          <a:srcRect l="14957" r="18898"/>
          <a:stretch/>
        </p:blipFill>
        <p:spPr>
          <a:xfrm>
            <a:off x="705395" y="3798575"/>
            <a:ext cx="3683725" cy="305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8"/>
          <p:cNvPicPr preferRelativeResize="0"/>
          <p:nvPr/>
        </p:nvPicPr>
        <p:blipFill rotWithShape="1">
          <a:blip r:embed="rId3">
            <a:alphaModFix/>
          </a:blip>
          <a:srcRect l="15965" t="7025"/>
          <a:stretch/>
        </p:blipFill>
        <p:spPr>
          <a:xfrm>
            <a:off x="0" y="-139337"/>
            <a:ext cx="9657806" cy="776029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8"/>
          <p:cNvSpPr txBox="1"/>
          <p:nvPr/>
        </p:nvSpPr>
        <p:spPr>
          <a:xfrm>
            <a:off x="535560" y="6101542"/>
            <a:ext cx="1420240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Collie</a:t>
            </a:r>
            <a:endParaRPr sz="3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9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Collie</a:t>
            </a:r>
            <a:endParaRPr/>
          </a:p>
        </p:txBody>
      </p:sp>
      <p:sp>
        <p:nvSpPr>
          <p:cNvPr id="226" name="Google Shape;226;p29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Originated in </a:t>
            </a:r>
            <a:r>
              <a:rPr lang="en-US" u="sng"/>
              <a:t>Scotland/Northern England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Medium size (</a:t>
            </a:r>
            <a:r>
              <a:rPr lang="en-US" u="sng"/>
              <a:t>50-70lbs</a:t>
            </a:r>
            <a:r>
              <a:rPr lang="en-US"/>
              <a:t>), long and pointed snout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Traditionally used to herd cattle and sheep</a:t>
            </a:r>
            <a:endParaRPr/>
          </a:p>
        </p:txBody>
      </p:sp>
      <p:sp>
        <p:nvSpPr>
          <p:cNvPr id="227" name="Google Shape;227;p29"/>
          <p:cNvSpPr/>
          <p:nvPr/>
        </p:nvSpPr>
        <p:spPr>
          <a:xfrm>
            <a:off x="6670763" y="160597"/>
            <a:ext cx="2116183" cy="320962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10 recognized colors (there is a wide variety)</a:t>
            </a:r>
            <a:endParaRPr sz="1800" b="0" i="0" u="sng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and tan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Blue merle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Sable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Sable merle</a:t>
            </a:r>
            <a:endParaRPr/>
          </a:p>
        </p:txBody>
      </p:sp>
      <p:pic>
        <p:nvPicPr>
          <p:cNvPr id="228" name="Google Shape;228;p29" descr="Image result for collie"/>
          <p:cNvPicPr preferRelativeResize="0"/>
          <p:nvPr/>
        </p:nvPicPr>
        <p:blipFill rotWithShape="1">
          <a:blip r:embed="rId3">
            <a:alphaModFix/>
          </a:blip>
          <a:srcRect l="13565" r="11923"/>
          <a:stretch/>
        </p:blipFill>
        <p:spPr>
          <a:xfrm>
            <a:off x="478971" y="2466122"/>
            <a:ext cx="5947955" cy="4391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9" descr="Image result for collie"/>
          <p:cNvPicPr preferRelativeResize="0"/>
          <p:nvPr/>
        </p:nvPicPr>
        <p:blipFill rotWithShape="1">
          <a:blip r:embed="rId4">
            <a:alphaModFix/>
          </a:blip>
          <a:srcRect l="15927" r="17687"/>
          <a:stretch/>
        </p:blipFill>
        <p:spPr>
          <a:xfrm>
            <a:off x="6183087" y="4048260"/>
            <a:ext cx="2830286" cy="2687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1394</Words>
  <Application>Microsoft Office PowerPoint</Application>
  <PresentationFormat>On-screen Show (4:3)</PresentationFormat>
  <Paragraphs>266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Noto Sans Symbols</vt:lpstr>
      <vt:lpstr>Trebuchet MS</vt:lpstr>
      <vt:lpstr>Facet</vt:lpstr>
      <vt:lpstr>Dog Breeds</vt:lpstr>
      <vt:lpstr>PowerPoint Presentation</vt:lpstr>
      <vt:lpstr>Australian Cattle Dog</vt:lpstr>
      <vt:lpstr>PowerPoint Presentation</vt:lpstr>
      <vt:lpstr>Australian Shepherd</vt:lpstr>
      <vt:lpstr>PowerPoint Presentation</vt:lpstr>
      <vt:lpstr>Border Collie</vt:lpstr>
      <vt:lpstr>PowerPoint Presentation</vt:lpstr>
      <vt:lpstr>Collie</vt:lpstr>
      <vt:lpstr>PowerPoint Presentation</vt:lpstr>
      <vt:lpstr>German Shepherd Dog</vt:lpstr>
      <vt:lpstr>PowerPoint Presentation</vt:lpstr>
      <vt:lpstr>Old English Sheepdog</vt:lpstr>
      <vt:lpstr>PowerPoint Presentation</vt:lpstr>
      <vt:lpstr>Pembroke Welsh Corgi</vt:lpstr>
      <vt:lpstr>PowerPoint Presentation</vt:lpstr>
      <vt:lpstr>Shetland Sheepdog</vt:lpstr>
      <vt:lpstr>Sheltie vs. Collie</vt:lpstr>
      <vt:lpstr>Hound Group:</vt:lpstr>
      <vt:lpstr>PowerPoint Presentation</vt:lpstr>
      <vt:lpstr>Afghan Hound</vt:lpstr>
      <vt:lpstr>PowerPoint Presentation</vt:lpstr>
      <vt:lpstr>Basenji</vt:lpstr>
      <vt:lpstr>PowerPoint Presentation</vt:lpstr>
      <vt:lpstr>Basset Hound</vt:lpstr>
      <vt:lpstr>PowerPoint Presentation</vt:lpstr>
      <vt:lpstr>Beagle</vt:lpstr>
      <vt:lpstr>PowerPoint Presentation</vt:lpstr>
      <vt:lpstr>Black and Tan Coonhound</vt:lpstr>
      <vt:lpstr>PowerPoint Presentation</vt:lpstr>
      <vt:lpstr>Bloodhound</vt:lpstr>
      <vt:lpstr>PowerPoint Presentation</vt:lpstr>
      <vt:lpstr>Dachshund</vt:lpstr>
      <vt:lpstr>PowerPoint Presentation</vt:lpstr>
      <vt:lpstr>Greyhound</vt:lpstr>
      <vt:lpstr>PowerPoint Presentation</vt:lpstr>
      <vt:lpstr>Rhodesian Ridgeback</vt:lpstr>
      <vt:lpstr>Non-Sporting Group:</vt:lpstr>
      <vt:lpstr>PowerPoint Presentation</vt:lpstr>
      <vt:lpstr>Bichon Frise</vt:lpstr>
      <vt:lpstr>PowerPoint Presentation</vt:lpstr>
      <vt:lpstr>Boston Terrier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Dog Breeds</dc:title>
  <dc:creator>TYLER MEISCHEN</dc:creator>
  <cp:lastModifiedBy>TYLER MEISCHEN</cp:lastModifiedBy>
  <cp:revision>4</cp:revision>
  <dcterms:modified xsi:type="dcterms:W3CDTF">2019-01-16T23:00:38Z</dcterms:modified>
</cp:coreProperties>
</file>