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6" d="100"/>
          <a:sy n="156" d="100"/>
        </p:scale>
        <p:origin x="1944"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71739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989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78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429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students don’t need to differentiate between these coat patterns, just be able to identify all of these horses as Appaloosa’s. This slide is to help the students identify that there is a wide variety in the appaloosa coat pattern.</a:t>
            </a:r>
            <a:endParaRPr/>
          </a:p>
        </p:txBody>
      </p:sp>
      <p:sp>
        <p:nvSpPr>
          <p:cNvPr id="227" name="Google Shape;22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38089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062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401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51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145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Make sure the students can differentiate between the spotting patterns of appaloosas and paint horses. They do not need to differentiate between a tobiano paint and an overo paint horse.</a:t>
            </a:r>
            <a:endParaRPr/>
          </a:p>
        </p:txBody>
      </p:sp>
      <p:sp>
        <p:nvSpPr>
          <p:cNvPr id="275" name="Google Shape;27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18803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other breeds in this video clip are Arabians.</a:t>
            </a:r>
            <a:endParaRPr/>
          </a:p>
        </p:txBody>
      </p:sp>
      <p:sp>
        <p:nvSpPr>
          <p:cNvPr id="286" name="Google Shape;28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71918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792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students don’t have to identify which breeds are light horses, just be able to identify the breeds listed</a:t>
            </a:r>
            <a:endParaRPr/>
          </a:p>
        </p:txBody>
      </p:sp>
      <p:sp>
        <p:nvSpPr>
          <p:cNvPr id="145" name="Google Shape;14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20768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100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24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493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779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8524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134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9265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14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440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645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students don’t need to differentiate between hot-blooded and warm-blooded horses, just identify the breeds</a:t>
            </a:r>
            <a:endParaRPr/>
          </a:p>
        </p:txBody>
      </p:sp>
      <p:sp>
        <p:nvSpPr>
          <p:cNvPr id="154" name="Google Shape;1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57086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334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5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865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119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44125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05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67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51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761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9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68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79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students don’t need to differentiate between hot-blooded and warm-blooded horses, just identify the breeds</a:t>
            </a:r>
            <a:endParaRPr/>
          </a:p>
          <a:p>
            <a:pPr marL="0" lvl="0" indent="0" algn="l" rtl="0">
              <a:spcBef>
                <a:spcPts val="0"/>
              </a:spcBef>
              <a:spcAft>
                <a:spcPts val="0"/>
              </a:spcAft>
              <a:buNone/>
            </a:pPr>
            <a:endParaRPr/>
          </a:p>
        </p:txBody>
      </p:sp>
      <p:sp>
        <p:nvSpPr>
          <p:cNvPr id="202" name="Google Shape;20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156100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6"/>
        <p:cNvGrpSpPr/>
        <p:nvPr/>
      </p:nvGrpSpPr>
      <p:grpSpPr>
        <a:xfrm>
          <a:off x="0" y="0"/>
          <a:ext cx="0" cy="0"/>
          <a:chOff x="0" y="0"/>
          <a:chExt cx="0" cy="0"/>
        </a:xfrm>
      </p:grpSpPr>
      <p:pic>
        <p:nvPicPr>
          <p:cNvPr id="27" name="Google Shape;27;p2" descr="Image result for horse photography"/>
          <p:cNvPicPr preferRelativeResize="0"/>
          <p:nvPr/>
        </p:nvPicPr>
        <p:blipFill rotWithShape="1">
          <a:blip r:embed="rId2">
            <a:alphaModFix/>
          </a:blip>
          <a:srcRect r="15348" b="6781"/>
          <a:stretch/>
        </p:blipFill>
        <p:spPr>
          <a:xfrm>
            <a:off x="-8466" y="-228600"/>
            <a:ext cx="9609666" cy="7440601"/>
          </a:xfrm>
          <a:prstGeom prst="rect">
            <a:avLst/>
          </a:prstGeom>
          <a:noFill/>
          <a:ln>
            <a:noFill/>
          </a:ln>
        </p:spPr>
      </p:pic>
      <p:grpSp>
        <p:nvGrpSpPr>
          <p:cNvPr id="28" name="Google Shape;28;p2"/>
          <p:cNvGrpSpPr/>
          <p:nvPr/>
        </p:nvGrpSpPr>
        <p:grpSpPr>
          <a:xfrm>
            <a:off x="-8466" y="-8468"/>
            <a:ext cx="9169804" cy="6874935"/>
            <a:chOff x="-8466" y="-8468"/>
            <a:chExt cx="9169804" cy="6874935"/>
          </a:xfrm>
        </p:grpSpPr>
        <p:cxnSp>
          <p:nvCxnSpPr>
            <p:cNvPr id="29" name="Google Shape;29;p2"/>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30" name="Google Shape;30;p2"/>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31" name="Google Shape;31;p2"/>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2861A9">
                <a:alpha val="69803"/>
              </a:srgbClr>
            </a:solidFill>
            <a:ln>
              <a:noFill/>
            </a:ln>
          </p:spPr>
        </p:sp>
        <p:sp>
          <p:nvSpPr>
            <p:cNvPr id="35" name="Google Shape;35;p2"/>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81D2FE">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39" name="Google Shape;39;p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0" name="Google Shape;90;p1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6" name="Google Shape;96;p12"/>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1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12"/>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1D2FE"/>
                </a:solidFill>
                <a:latin typeface="Arial"/>
                <a:ea typeface="Arial"/>
                <a:cs typeface="Arial"/>
                <a:sym typeface="Arial"/>
              </a:rPr>
              <a:t>“</a:t>
            </a:r>
            <a:endParaRPr/>
          </a:p>
        </p:txBody>
      </p:sp>
      <p:sp>
        <p:nvSpPr>
          <p:cNvPr id="101" name="Google Shape;101;p12"/>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1D2FE"/>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3"/>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5" name="Google Shape;105;p1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1" name="Google Shape;111;p14"/>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1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4"/>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1D2FE"/>
                </a:solidFill>
                <a:latin typeface="Arial"/>
                <a:ea typeface="Arial"/>
                <a:cs typeface="Arial"/>
                <a:sym typeface="Arial"/>
              </a:rPr>
              <a:t>“</a:t>
            </a:r>
            <a:endParaRPr/>
          </a:p>
        </p:txBody>
      </p:sp>
      <p:sp>
        <p:nvSpPr>
          <p:cNvPr id="116" name="Google Shape;116;p14"/>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81D2FE"/>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0" name="Google Shape;120;p15"/>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1" name="Google Shape;121;p1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6"/>
          <p:cNvSpPr txBox="1">
            <a:spLocks noGrp="1"/>
          </p:cNvSpPr>
          <p:nvPr>
            <p:ph type="body" idx="1"/>
          </p:nvPr>
        </p:nvSpPr>
        <p:spPr>
          <a:xfrm rot="5400000">
            <a:off x="1843070" y="927120"/>
            <a:ext cx="3880773" cy="6347714"/>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rot="5400000">
            <a:off x="3840993" y="2745919"/>
            <a:ext cx="5251451" cy="978812"/>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body" idx="1"/>
          </p:nvPr>
        </p:nvSpPr>
        <p:spPr>
          <a:xfrm rot="5400000">
            <a:off x="581386" y="637812"/>
            <a:ext cx="5251451" cy="5195026"/>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3" name="Google Shape;133;p1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3"/>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3" name="Google Shape;43;p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3" name="Google Shape;53;p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6"/>
        <p:cNvGrpSpPr/>
        <p:nvPr/>
      </p:nvGrpSpPr>
      <p:grpSpPr>
        <a:xfrm>
          <a:off x="0" y="0"/>
          <a:ext cx="0" cy="0"/>
          <a:chOff x="0" y="0"/>
          <a:chExt cx="0" cy="0"/>
        </a:xfrm>
      </p:grpSpPr>
      <p:sp>
        <p:nvSpPr>
          <p:cNvPr id="57" name="Google Shape;57;p6"/>
          <p:cNvSpPr txBox="1"/>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3600">
                <a:solidFill>
                  <a:schemeClr val="accent1"/>
                </a:solidFill>
                <a:latin typeface="Trebuchet MS"/>
                <a:ea typeface="Trebuchet MS"/>
                <a:cs typeface="Trebuchet MS"/>
                <a:sym typeface="Trebuchet MS"/>
              </a:rPr>
              <a:t>Click to edit Master title style</a:t>
            </a:r>
            <a:endParaRPr sz="3600">
              <a:solidFill>
                <a:schemeClr val="accent1"/>
              </a:solidFill>
              <a:latin typeface="Trebuchet MS"/>
              <a:ea typeface="Trebuchet MS"/>
              <a:cs typeface="Trebuchet MS"/>
              <a:sym typeface="Trebuchet MS"/>
            </a:endParaRPr>
          </a:p>
        </p:txBody>
      </p:sp>
      <p:sp>
        <p:nvSpPr>
          <p:cNvPr id="58" name="Google Shape;58;p6"/>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2" name="Google Shape;62;p7"/>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7"/>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4" name="Google Shape;64;p7"/>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5" name="Google Shape;65;p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6" name="Google Shape;76;p9"/>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77" name="Google Shape;77;p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a:spLocks noGrp="1"/>
          </p:cNvSpPr>
          <p:nvPr>
            <p:ph type="pic" idx="2"/>
          </p:nvPr>
        </p:nvSpPr>
        <p:spPr>
          <a:xfrm>
            <a:off x="609599" y="609600"/>
            <a:ext cx="6347714" cy="3845718"/>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3" name="Google Shape;83;p10"/>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4" name="Google Shape;84;p1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8467" y="-8468"/>
            <a:ext cx="9169805" cy="6874935"/>
            <a:chOff x="-8467" y="-8468"/>
            <a:chExt cx="9169805" cy="6874935"/>
          </a:xfrm>
        </p:grpSpPr>
        <p:sp>
          <p:nvSpPr>
            <p:cNvPr id="11" name="Google Shape;11;p1"/>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1"/>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 name="Google Shape;13;p1"/>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4" name="Google Shape;14;p1"/>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2861A9">
                <a:alpha val="69803"/>
              </a:srgbClr>
            </a:solidFill>
            <a:ln>
              <a:noFill/>
            </a:ln>
          </p:spPr>
        </p:sp>
        <p:sp>
          <p:nvSpPr>
            <p:cNvPr id="18" name="Google Shape;18;p1"/>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81D2FE">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p:nvPr/>
        </p:nvSpPr>
        <p:spPr>
          <a:xfrm>
            <a:off x="145774" y="5186994"/>
            <a:ext cx="3969026" cy="8101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5000"/>
              <a:buFont typeface="Arial"/>
              <a:buNone/>
            </a:pPr>
            <a:r>
              <a:rPr lang="en-US" sz="5000" b="0" i="0" u="none" strike="noStrike" cap="none">
                <a:solidFill>
                  <a:schemeClr val="lt1"/>
                </a:solidFill>
                <a:latin typeface="Arial"/>
                <a:ea typeface="Arial"/>
                <a:cs typeface="Arial"/>
                <a:sym typeface="Arial"/>
              </a:rPr>
              <a:t>Horse Breeds</a:t>
            </a:r>
            <a:endParaRPr sz="5000" b="0" i="0" u="none" strike="noStrike" cap="none">
              <a:solidFill>
                <a:schemeClr val="lt1"/>
              </a:solidFill>
              <a:latin typeface="Arial"/>
              <a:ea typeface="Arial"/>
              <a:cs typeface="Arial"/>
              <a:sym typeface="Arial"/>
            </a:endParaRPr>
          </a:p>
        </p:txBody>
      </p:sp>
      <p:sp>
        <p:nvSpPr>
          <p:cNvPr id="141" name="Google Shape;141;p18"/>
          <p:cNvSpPr txBox="1"/>
          <p:nvPr/>
        </p:nvSpPr>
        <p:spPr>
          <a:xfrm>
            <a:off x="145775" y="6069027"/>
            <a:ext cx="4591688" cy="731664"/>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720"/>
              <a:buFont typeface="Noto Sans Symbols"/>
              <a:buNone/>
            </a:pPr>
            <a:r>
              <a:rPr lang="en-US" sz="900" b="0" i="0" u="none" strike="noStrike" cap="none">
                <a:solidFill>
                  <a:schemeClr val="lt1"/>
                </a:solidFill>
                <a:latin typeface="Arial"/>
                <a:ea typeface="Arial"/>
                <a:cs typeface="Arial"/>
                <a:sym typeface="Arial"/>
              </a:rPr>
              <a:t>© Partnership for Environmental Education and Rural Health at 	</a:t>
            </a:r>
            <a:endParaRPr/>
          </a:p>
          <a:p>
            <a:pPr marL="0" marR="0" lvl="0" indent="0" algn="ctr" rtl="0">
              <a:spcBef>
                <a:spcPts val="1000"/>
              </a:spcBef>
              <a:spcAft>
                <a:spcPts val="0"/>
              </a:spcAft>
              <a:buClr>
                <a:schemeClr val="accent1"/>
              </a:buClr>
              <a:buSzPts val="720"/>
              <a:buFont typeface="Noto Sans Symbols"/>
              <a:buNone/>
            </a:pPr>
            <a:r>
              <a:rPr lang="en-US" sz="900" b="0" i="0" u="none" strike="noStrike" cap="none">
                <a:solidFill>
                  <a:schemeClr val="lt1"/>
                </a:solidFill>
                <a:latin typeface="Arial"/>
                <a:ea typeface="Arial"/>
                <a:cs typeface="Arial"/>
                <a:sym typeface="Arial"/>
              </a:rPr>
              <a:t>College of Veterinary Medicine &amp; Biomedical Sciences, Texas A&amp;M University  </a:t>
            </a:r>
            <a:endParaRPr/>
          </a:p>
          <a:p>
            <a:pPr marL="0" marR="0" lvl="0" indent="0" algn="ctr" rtl="0">
              <a:spcBef>
                <a:spcPts val="1000"/>
              </a:spcBef>
              <a:spcAft>
                <a:spcPts val="0"/>
              </a:spcAft>
              <a:buClr>
                <a:schemeClr val="accent1"/>
              </a:buClr>
              <a:buSzPts val="720"/>
              <a:buFont typeface="Noto Sans Symbols"/>
              <a:buNone/>
            </a:pPr>
            <a:r>
              <a:rPr lang="en-US" sz="900" b="0" i="0" u="none" strike="noStrike" cap="none">
                <a:solidFill>
                  <a:schemeClr val="lt1"/>
                </a:solidFill>
                <a:latin typeface="Arial"/>
                <a:ea typeface="Arial"/>
                <a:cs typeface="Arial"/>
                <a:sym typeface="Arial"/>
              </a:rPr>
              <a:t>Funding support from the National Institutes of Health Office of Research Infrastructure Programs (ORIP)</a:t>
            </a:r>
            <a:endParaRPr/>
          </a:p>
          <a:p>
            <a:pPr marL="342900" marR="0" lvl="0" indent="-287020" algn="l" rtl="0">
              <a:lnSpc>
                <a:spcPct val="120000"/>
              </a:lnSpc>
              <a:spcBef>
                <a:spcPts val="1000"/>
              </a:spcBef>
              <a:spcAft>
                <a:spcPts val="0"/>
              </a:spcAft>
              <a:buClr>
                <a:schemeClr val="accent1"/>
              </a:buClr>
              <a:buSzPts val="880"/>
              <a:buFont typeface="Noto Sans Symbols"/>
              <a:buNone/>
            </a:pPr>
            <a:endParaRPr sz="1100" b="0" i="0" u="none" strike="noStrike" cap="none">
              <a:solidFill>
                <a:srgbClr val="3F3F3F"/>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7" descr="Image result for appaloosa"/>
          <p:cNvPicPr preferRelativeResize="0"/>
          <p:nvPr/>
        </p:nvPicPr>
        <p:blipFill rotWithShape="1">
          <a:blip r:embed="rId3">
            <a:alphaModFix/>
          </a:blip>
          <a:srcRect/>
          <a:stretch/>
        </p:blipFill>
        <p:spPr>
          <a:xfrm flipH="1">
            <a:off x="-473797" y="-914400"/>
            <a:ext cx="9693996" cy="7875518"/>
          </a:xfrm>
          <a:prstGeom prst="rect">
            <a:avLst/>
          </a:prstGeom>
          <a:noFill/>
          <a:ln>
            <a:noFill/>
          </a:ln>
        </p:spPr>
      </p:pic>
      <p:sp>
        <p:nvSpPr>
          <p:cNvPr id="212" name="Google Shape;212;p27"/>
          <p:cNvSpPr txBox="1"/>
          <p:nvPr/>
        </p:nvSpPr>
        <p:spPr>
          <a:xfrm>
            <a:off x="533400" y="6096000"/>
            <a:ext cx="22860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Appaloosa</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000"/>
              <a:buFont typeface="Trebuchet MS"/>
              <a:buNone/>
            </a:pPr>
            <a:r>
              <a:rPr lang="en-US" sz="3000"/>
              <a:t>Appaloosa (USA – Native Americans)</a:t>
            </a:r>
            <a:endParaRPr sz="3000"/>
          </a:p>
        </p:txBody>
      </p:sp>
      <p:sp>
        <p:nvSpPr>
          <p:cNvPr id="218" name="Google Shape;218;p28"/>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Known for its spotted pattern (different than paint)</a:t>
            </a:r>
            <a:endParaRPr/>
          </a:p>
          <a:p>
            <a:pPr marL="342900" lvl="0" indent="-342900" algn="l" rtl="0">
              <a:spcBef>
                <a:spcPts val="1000"/>
              </a:spcBef>
              <a:spcAft>
                <a:spcPts val="0"/>
              </a:spcAft>
              <a:buSzPts val="1440"/>
              <a:buChar char="▶"/>
            </a:pPr>
            <a:r>
              <a:rPr lang="en-US"/>
              <a:t>Mottled skin around the muzzle, eyes, and genitals</a:t>
            </a:r>
            <a:endParaRPr/>
          </a:p>
          <a:p>
            <a:pPr marL="342900" lvl="0" indent="-342900" algn="l" rtl="0">
              <a:spcBef>
                <a:spcPts val="1000"/>
              </a:spcBef>
              <a:spcAft>
                <a:spcPts val="0"/>
              </a:spcAft>
              <a:buSzPts val="1440"/>
              <a:buChar char="▶"/>
            </a:pPr>
            <a:r>
              <a:rPr lang="en-US"/>
              <a:t>White sclera (membrane around the eyes)</a:t>
            </a:r>
            <a:endParaRPr/>
          </a:p>
          <a:p>
            <a:pPr marL="342900" lvl="0" indent="-342900" algn="l" rtl="0">
              <a:spcBef>
                <a:spcPts val="1000"/>
              </a:spcBef>
              <a:spcAft>
                <a:spcPts val="0"/>
              </a:spcAft>
              <a:buSzPts val="1440"/>
              <a:buChar char="▶"/>
            </a:pPr>
            <a:r>
              <a:rPr lang="en-US"/>
              <a:t>Vertical light and dark stripes on hoofs</a:t>
            </a:r>
            <a:endParaRPr/>
          </a:p>
        </p:txBody>
      </p:sp>
      <p:sp>
        <p:nvSpPr>
          <p:cNvPr id="219" name="Google Shape;219;p28"/>
          <p:cNvSpPr txBox="1"/>
          <p:nvPr/>
        </p:nvSpPr>
        <p:spPr>
          <a:xfrm>
            <a:off x="4689093" y="94117"/>
            <a:ext cx="43349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14.2-16.0hh</a:t>
            </a:r>
            <a:endParaRPr sz="3500" b="0" i="0" u="none" strike="noStrike" cap="none">
              <a:solidFill>
                <a:schemeClr val="lt1"/>
              </a:solidFill>
              <a:latin typeface="Arial"/>
              <a:ea typeface="Arial"/>
              <a:cs typeface="Arial"/>
              <a:sym typeface="Arial"/>
            </a:endParaRPr>
          </a:p>
        </p:txBody>
      </p:sp>
      <p:pic>
        <p:nvPicPr>
          <p:cNvPr id="220" name="Google Shape;220;p28" descr="Image result for appaloosa"/>
          <p:cNvPicPr preferRelativeResize="0"/>
          <p:nvPr/>
        </p:nvPicPr>
        <p:blipFill rotWithShape="1">
          <a:blip r:embed="rId3">
            <a:alphaModFix/>
          </a:blip>
          <a:srcRect/>
          <a:stretch/>
        </p:blipFill>
        <p:spPr>
          <a:xfrm flipH="1">
            <a:off x="152400" y="2971800"/>
            <a:ext cx="5368246" cy="3792873"/>
          </a:xfrm>
          <a:prstGeom prst="rect">
            <a:avLst/>
          </a:prstGeom>
          <a:noFill/>
          <a:ln>
            <a:noFill/>
          </a:ln>
        </p:spPr>
      </p:pic>
      <p:pic>
        <p:nvPicPr>
          <p:cNvPr id="221" name="Google Shape;221;p28" descr="Image result for appaloosa hoof"/>
          <p:cNvPicPr preferRelativeResize="0"/>
          <p:nvPr/>
        </p:nvPicPr>
        <p:blipFill rotWithShape="1">
          <a:blip r:embed="rId4">
            <a:alphaModFix/>
          </a:blip>
          <a:srcRect l="29757" t="18794" r="18581" b="33819"/>
          <a:stretch/>
        </p:blipFill>
        <p:spPr>
          <a:xfrm>
            <a:off x="5715000" y="4488387"/>
            <a:ext cx="3309026" cy="2276286"/>
          </a:xfrm>
          <a:prstGeom prst="rect">
            <a:avLst/>
          </a:prstGeom>
          <a:noFill/>
          <a:ln>
            <a:noFill/>
          </a:ln>
        </p:spPr>
      </p:pic>
      <p:pic>
        <p:nvPicPr>
          <p:cNvPr id="222" name="Google Shape;222;p28" descr="Image result for appaloosa hoof"/>
          <p:cNvPicPr preferRelativeResize="0"/>
          <p:nvPr/>
        </p:nvPicPr>
        <p:blipFill rotWithShape="1">
          <a:blip r:embed="rId5">
            <a:alphaModFix/>
          </a:blip>
          <a:srcRect l="12103" t="1871" r="16400" b="6212"/>
          <a:stretch/>
        </p:blipFill>
        <p:spPr>
          <a:xfrm>
            <a:off x="6490714" y="2209800"/>
            <a:ext cx="2533312" cy="2188724"/>
          </a:xfrm>
          <a:prstGeom prst="rect">
            <a:avLst/>
          </a:prstGeom>
          <a:noFill/>
          <a:ln>
            <a:noFill/>
          </a:ln>
        </p:spPr>
      </p:pic>
      <p:pic>
        <p:nvPicPr>
          <p:cNvPr id="223" name="Google Shape;223;p28" descr="Image result for appaloosa eyes"/>
          <p:cNvPicPr preferRelativeResize="0"/>
          <p:nvPr/>
        </p:nvPicPr>
        <p:blipFill rotWithShape="1">
          <a:blip r:embed="rId6">
            <a:alphaModFix/>
          </a:blip>
          <a:srcRect l="22511" t="17682" r="21390" b="25736"/>
          <a:stretch/>
        </p:blipFill>
        <p:spPr>
          <a:xfrm>
            <a:off x="4648200" y="3334967"/>
            <a:ext cx="2392509" cy="18693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9" descr="Frost Appaloosa"/>
          <p:cNvPicPr preferRelativeResize="0"/>
          <p:nvPr/>
        </p:nvPicPr>
        <p:blipFill rotWithShape="1">
          <a:blip r:embed="rId3">
            <a:alphaModFix/>
          </a:blip>
          <a:srcRect/>
          <a:stretch/>
        </p:blipFill>
        <p:spPr>
          <a:xfrm>
            <a:off x="18493" y="1346163"/>
            <a:ext cx="3597693" cy="2452428"/>
          </a:xfrm>
          <a:prstGeom prst="rect">
            <a:avLst/>
          </a:prstGeom>
          <a:noFill/>
          <a:ln>
            <a:noFill/>
          </a:ln>
        </p:spPr>
      </p:pic>
      <p:sp>
        <p:nvSpPr>
          <p:cNvPr id="230" name="Google Shape;230;p29"/>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5 Appaloosa Coat Patterns:</a:t>
            </a:r>
            <a:endParaRPr/>
          </a:p>
        </p:txBody>
      </p:sp>
      <p:pic>
        <p:nvPicPr>
          <p:cNvPr id="231" name="Google Shape;231;p29" descr="Image result for appaloosa"/>
          <p:cNvPicPr preferRelativeResize="0"/>
          <p:nvPr/>
        </p:nvPicPr>
        <p:blipFill rotWithShape="1">
          <a:blip r:embed="rId4">
            <a:alphaModFix/>
          </a:blip>
          <a:srcRect r="11689"/>
          <a:stretch/>
        </p:blipFill>
        <p:spPr>
          <a:xfrm>
            <a:off x="5162955" y="4207162"/>
            <a:ext cx="3877733" cy="2592826"/>
          </a:xfrm>
          <a:prstGeom prst="rect">
            <a:avLst/>
          </a:prstGeom>
          <a:noFill/>
          <a:ln>
            <a:noFill/>
          </a:ln>
        </p:spPr>
      </p:pic>
      <p:pic>
        <p:nvPicPr>
          <p:cNvPr id="232" name="Google Shape;232;p29" descr="Image result for appaloosa blanket"/>
          <p:cNvPicPr preferRelativeResize="0"/>
          <p:nvPr/>
        </p:nvPicPr>
        <p:blipFill rotWithShape="1">
          <a:blip r:embed="rId5">
            <a:alphaModFix/>
          </a:blip>
          <a:srcRect l="10183" t="29442" r="6376" b="6209"/>
          <a:stretch/>
        </p:blipFill>
        <p:spPr>
          <a:xfrm>
            <a:off x="4858155" y="1354986"/>
            <a:ext cx="4214959" cy="2646768"/>
          </a:xfrm>
          <a:prstGeom prst="rect">
            <a:avLst/>
          </a:prstGeom>
          <a:noFill/>
          <a:ln>
            <a:noFill/>
          </a:ln>
        </p:spPr>
      </p:pic>
      <p:sp>
        <p:nvSpPr>
          <p:cNvPr id="233" name="Google Shape;233;p29"/>
          <p:cNvSpPr txBox="1"/>
          <p:nvPr/>
        </p:nvSpPr>
        <p:spPr>
          <a:xfrm>
            <a:off x="7391400" y="3352800"/>
            <a:ext cx="1649288" cy="445791"/>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Arial"/>
              <a:buNone/>
            </a:pPr>
            <a:r>
              <a:rPr lang="en-US" sz="3000" b="0" i="0" u="none" strike="noStrike" cap="none">
                <a:solidFill>
                  <a:schemeClr val="lt1"/>
                </a:solidFill>
                <a:latin typeface="Arial"/>
                <a:ea typeface="Arial"/>
                <a:cs typeface="Arial"/>
                <a:sym typeface="Arial"/>
              </a:rPr>
              <a:t>Blanket</a:t>
            </a:r>
            <a:endParaRPr sz="3000" b="0" i="0" u="none" strike="noStrike" cap="none">
              <a:solidFill>
                <a:schemeClr val="lt1"/>
              </a:solidFill>
              <a:latin typeface="Arial"/>
              <a:ea typeface="Arial"/>
              <a:cs typeface="Arial"/>
              <a:sym typeface="Arial"/>
            </a:endParaRPr>
          </a:p>
        </p:txBody>
      </p:sp>
      <p:pic>
        <p:nvPicPr>
          <p:cNvPr id="234" name="Google Shape;234;p29" descr="Image result for snowflake appaloosa"/>
          <p:cNvPicPr preferRelativeResize="0"/>
          <p:nvPr/>
        </p:nvPicPr>
        <p:blipFill rotWithShape="1">
          <a:blip r:embed="rId6">
            <a:alphaModFix/>
          </a:blip>
          <a:srcRect/>
          <a:stretch/>
        </p:blipFill>
        <p:spPr>
          <a:xfrm>
            <a:off x="48447" y="4305400"/>
            <a:ext cx="3313147" cy="2484860"/>
          </a:xfrm>
          <a:prstGeom prst="rect">
            <a:avLst/>
          </a:prstGeom>
          <a:noFill/>
          <a:ln>
            <a:noFill/>
          </a:ln>
        </p:spPr>
      </p:pic>
      <p:sp>
        <p:nvSpPr>
          <p:cNvPr id="235" name="Google Shape;235;p29"/>
          <p:cNvSpPr txBox="1"/>
          <p:nvPr/>
        </p:nvSpPr>
        <p:spPr>
          <a:xfrm>
            <a:off x="67902" y="6324600"/>
            <a:ext cx="1989498" cy="43161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Arial"/>
              <a:buNone/>
            </a:pPr>
            <a:r>
              <a:rPr lang="en-US" sz="3000" b="0" i="0" u="none" strike="noStrike" cap="none">
                <a:solidFill>
                  <a:schemeClr val="lt1"/>
                </a:solidFill>
                <a:latin typeface="Arial"/>
                <a:ea typeface="Arial"/>
                <a:cs typeface="Arial"/>
                <a:sym typeface="Arial"/>
              </a:rPr>
              <a:t>Snowflake</a:t>
            </a:r>
            <a:endParaRPr sz="3000" b="0" i="0" u="none" strike="noStrike" cap="none">
              <a:solidFill>
                <a:schemeClr val="lt1"/>
              </a:solidFill>
              <a:latin typeface="Arial"/>
              <a:ea typeface="Arial"/>
              <a:cs typeface="Arial"/>
              <a:sym typeface="Arial"/>
            </a:endParaRPr>
          </a:p>
        </p:txBody>
      </p:sp>
      <p:sp>
        <p:nvSpPr>
          <p:cNvPr id="236" name="Google Shape;236;p29"/>
          <p:cNvSpPr txBox="1"/>
          <p:nvPr/>
        </p:nvSpPr>
        <p:spPr>
          <a:xfrm>
            <a:off x="7391400" y="6324600"/>
            <a:ext cx="1569846" cy="43161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Arial"/>
              <a:buNone/>
            </a:pPr>
            <a:r>
              <a:rPr lang="en-US" sz="3000" b="0" i="0" u="none" strike="noStrike" cap="none">
                <a:solidFill>
                  <a:schemeClr val="lt1"/>
                </a:solidFill>
                <a:latin typeface="Arial"/>
                <a:ea typeface="Arial"/>
                <a:cs typeface="Arial"/>
                <a:sym typeface="Arial"/>
              </a:rPr>
              <a:t>Leopard</a:t>
            </a:r>
            <a:endParaRPr sz="3000" b="0" i="0" u="none" strike="noStrike" cap="none">
              <a:solidFill>
                <a:schemeClr val="lt1"/>
              </a:solidFill>
              <a:latin typeface="Arial"/>
              <a:ea typeface="Arial"/>
              <a:cs typeface="Arial"/>
              <a:sym typeface="Arial"/>
            </a:endParaRPr>
          </a:p>
        </p:txBody>
      </p:sp>
      <p:pic>
        <p:nvPicPr>
          <p:cNvPr id="237" name="Google Shape;237;p29" descr="Marble or Varnish Roan"/>
          <p:cNvPicPr preferRelativeResize="0"/>
          <p:nvPr/>
        </p:nvPicPr>
        <p:blipFill rotWithShape="1">
          <a:blip r:embed="rId7">
            <a:alphaModFix/>
          </a:blip>
          <a:srcRect/>
          <a:stretch/>
        </p:blipFill>
        <p:spPr>
          <a:xfrm>
            <a:off x="2667000" y="2765363"/>
            <a:ext cx="3597634" cy="2464380"/>
          </a:xfrm>
          <a:prstGeom prst="rect">
            <a:avLst/>
          </a:prstGeom>
          <a:noFill/>
          <a:ln>
            <a:noFill/>
          </a:ln>
        </p:spPr>
      </p:pic>
      <p:sp>
        <p:nvSpPr>
          <p:cNvPr id="238" name="Google Shape;238;p29"/>
          <p:cNvSpPr txBox="1"/>
          <p:nvPr/>
        </p:nvSpPr>
        <p:spPr>
          <a:xfrm>
            <a:off x="4724400" y="4800600"/>
            <a:ext cx="1517535" cy="381000"/>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Arial"/>
              <a:buNone/>
            </a:pPr>
            <a:r>
              <a:rPr lang="en-US" sz="3000" b="0" i="0" u="none" strike="noStrike" cap="none">
                <a:solidFill>
                  <a:schemeClr val="lt1"/>
                </a:solidFill>
                <a:latin typeface="Arial"/>
                <a:ea typeface="Arial"/>
                <a:cs typeface="Arial"/>
                <a:sym typeface="Arial"/>
              </a:rPr>
              <a:t>Marble</a:t>
            </a:r>
            <a:endParaRPr sz="3000" b="0" i="0" u="none" strike="noStrike" cap="none">
              <a:solidFill>
                <a:schemeClr val="lt1"/>
              </a:solidFill>
              <a:latin typeface="Arial"/>
              <a:ea typeface="Arial"/>
              <a:cs typeface="Arial"/>
              <a:sym typeface="Arial"/>
            </a:endParaRPr>
          </a:p>
        </p:txBody>
      </p:sp>
      <p:sp>
        <p:nvSpPr>
          <p:cNvPr id="239" name="Google Shape;239;p29"/>
          <p:cNvSpPr txBox="1"/>
          <p:nvPr/>
        </p:nvSpPr>
        <p:spPr>
          <a:xfrm>
            <a:off x="67902" y="3352800"/>
            <a:ext cx="1139826" cy="330996"/>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000"/>
              <a:buFont typeface="Arial"/>
              <a:buNone/>
            </a:pPr>
            <a:r>
              <a:rPr lang="en-US" sz="3000" b="0" i="0" u="none" strike="noStrike" cap="none">
                <a:solidFill>
                  <a:schemeClr val="lt1"/>
                </a:solidFill>
                <a:latin typeface="Arial"/>
                <a:ea typeface="Arial"/>
                <a:cs typeface="Arial"/>
                <a:sym typeface="Arial"/>
              </a:rPr>
              <a:t>Frost</a:t>
            </a:r>
            <a:endParaRPr sz="30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0" descr="Image result for morgan stallion"/>
          <p:cNvPicPr preferRelativeResize="0"/>
          <p:nvPr/>
        </p:nvPicPr>
        <p:blipFill rotWithShape="1">
          <a:blip r:embed="rId3">
            <a:alphaModFix/>
          </a:blip>
          <a:srcRect/>
          <a:stretch/>
        </p:blipFill>
        <p:spPr>
          <a:xfrm>
            <a:off x="-457200" y="-457200"/>
            <a:ext cx="9601200" cy="7642746"/>
          </a:xfrm>
          <a:prstGeom prst="rect">
            <a:avLst/>
          </a:prstGeom>
          <a:noFill/>
          <a:ln>
            <a:noFill/>
          </a:ln>
        </p:spPr>
      </p:pic>
      <p:sp>
        <p:nvSpPr>
          <p:cNvPr id="245" name="Google Shape;245;p30"/>
          <p:cNvSpPr txBox="1"/>
          <p:nvPr/>
        </p:nvSpPr>
        <p:spPr>
          <a:xfrm>
            <a:off x="533400" y="6096000"/>
            <a:ext cx="20574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Morgan</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Morgan (USA)</a:t>
            </a:r>
            <a:endParaRPr/>
          </a:p>
        </p:txBody>
      </p:sp>
      <p:sp>
        <p:nvSpPr>
          <p:cNvPr id="251" name="Google Shape;251;p31"/>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All colors acceptable</a:t>
            </a:r>
            <a:endParaRPr/>
          </a:p>
          <a:p>
            <a:pPr marL="342900" lvl="0" indent="-342900" algn="l" rtl="0">
              <a:spcBef>
                <a:spcPts val="1000"/>
              </a:spcBef>
              <a:spcAft>
                <a:spcPts val="0"/>
              </a:spcAft>
              <a:buSzPts val="1440"/>
              <a:buChar char="▶"/>
            </a:pPr>
            <a:r>
              <a:rPr lang="en-US"/>
              <a:t>Typically used for leisure/trail riding and showing</a:t>
            </a:r>
            <a:endParaRPr/>
          </a:p>
          <a:p>
            <a:pPr marL="342900" lvl="0" indent="-342900" algn="l" rtl="0">
              <a:spcBef>
                <a:spcPts val="1000"/>
              </a:spcBef>
              <a:spcAft>
                <a:spcPts val="0"/>
              </a:spcAft>
              <a:buSzPts val="1440"/>
              <a:buChar char="▶"/>
            </a:pPr>
            <a:r>
              <a:rPr lang="en-US"/>
              <a:t>Short head with wide forehead</a:t>
            </a:r>
            <a:endParaRPr/>
          </a:p>
          <a:p>
            <a:pPr marL="342900" lvl="0" indent="-342900" algn="l" rtl="0">
              <a:spcBef>
                <a:spcPts val="1000"/>
              </a:spcBef>
              <a:spcAft>
                <a:spcPts val="0"/>
              </a:spcAft>
              <a:buSzPts val="1440"/>
              <a:buChar char="▶"/>
            </a:pPr>
            <a:r>
              <a:rPr lang="en-US"/>
              <a:t>Strong, short back with a muscular neck</a:t>
            </a:r>
            <a:endParaRPr/>
          </a:p>
        </p:txBody>
      </p:sp>
      <p:sp>
        <p:nvSpPr>
          <p:cNvPr id="252" name="Google Shape;252;p31"/>
          <p:cNvSpPr txBox="1"/>
          <p:nvPr/>
        </p:nvSpPr>
        <p:spPr>
          <a:xfrm>
            <a:off x="4866045" y="171064"/>
            <a:ext cx="41825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14.1-15.2hh</a:t>
            </a:r>
            <a:endParaRPr sz="3500" b="0" i="0" u="none" strike="noStrike" cap="none">
              <a:solidFill>
                <a:schemeClr val="lt1"/>
              </a:solidFill>
              <a:latin typeface="Arial"/>
              <a:ea typeface="Arial"/>
              <a:cs typeface="Arial"/>
              <a:sym typeface="Arial"/>
            </a:endParaRPr>
          </a:p>
        </p:txBody>
      </p:sp>
      <p:pic>
        <p:nvPicPr>
          <p:cNvPr id="253" name="Google Shape;253;p31" descr="Image result for morgan horse"/>
          <p:cNvPicPr preferRelativeResize="0"/>
          <p:nvPr/>
        </p:nvPicPr>
        <p:blipFill rotWithShape="1">
          <a:blip r:embed="rId3">
            <a:alphaModFix/>
          </a:blip>
          <a:srcRect/>
          <a:stretch/>
        </p:blipFill>
        <p:spPr>
          <a:xfrm>
            <a:off x="152400" y="3060709"/>
            <a:ext cx="4336675" cy="3686175"/>
          </a:xfrm>
          <a:prstGeom prst="rect">
            <a:avLst/>
          </a:prstGeom>
          <a:noFill/>
          <a:ln>
            <a:noFill/>
          </a:ln>
        </p:spPr>
      </p:pic>
      <p:pic>
        <p:nvPicPr>
          <p:cNvPr id="254" name="Google Shape;254;p31" descr="Image result for morgan horse"/>
          <p:cNvPicPr preferRelativeResize="0"/>
          <p:nvPr/>
        </p:nvPicPr>
        <p:blipFill rotWithShape="1">
          <a:blip r:embed="rId4">
            <a:alphaModFix/>
          </a:blip>
          <a:srcRect l="10018" t="4582" r="15276"/>
          <a:stretch/>
        </p:blipFill>
        <p:spPr>
          <a:xfrm>
            <a:off x="4773488" y="3040062"/>
            <a:ext cx="3953933" cy="3706822"/>
          </a:xfrm>
          <a:prstGeom prst="rect">
            <a:avLst/>
          </a:prstGeom>
          <a:noFill/>
          <a:ln>
            <a:noFill/>
          </a:ln>
        </p:spPr>
      </p:pic>
      <p:pic>
        <p:nvPicPr>
          <p:cNvPr id="255" name="Google Shape;255;p31" descr="Image result for morgan horse photography"/>
          <p:cNvPicPr preferRelativeResize="0"/>
          <p:nvPr/>
        </p:nvPicPr>
        <p:blipFill rotWithShape="1">
          <a:blip r:embed="rId5">
            <a:alphaModFix/>
          </a:blip>
          <a:srcRect l="11489" t="17021" r="5111" b="7915"/>
          <a:stretch/>
        </p:blipFill>
        <p:spPr>
          <a:xfrm>
            <a:off x="6750455" y="1066800"/>
            <a:ext cx="2195389" cy="29639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2" descr="Image result for paint stallions"/>
          <p:cNvPicPr preferRelativeResize="0"/>
          <p:nvPr/>
        </p:nvPicPr>
        <p:blipFill rotWithShape="1">
          <a:blip r:embed="rId3">
            <a:alphaModFix/>
          </a:blip>
          <a:srcRect/>
          <a:stretch/>
        </p:blipFill>
        <p:spPr>
          <a:xfrm flipH="1">
            <a:off x="-1371600" y="-76200"/>
            <a:ext cx="10994764" cy="6934200"/>
          </a:xfrm>
          <a:prstGeom prst="rect">
            <a:avLst/>
          </a:prstGeom>
          <a:noFill/>
          <a:ln>
            <a:noFill/>
          </a:ln>
        </p:spPr>
      </p:pic>
      <p:sp>
        <p:nvSpPr>
          <p:cNvPr id="261" name="Google Shape;261;p32"/>
          <p:cNvSpPr txBox="1"/>
          <p:nvPr/>
        </p:nvSpPr>
        <p:spPr>
          <a:xfrm>
            <a:off x="533400" y="6096000"/>
            <a:ext cx="15240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Paint</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Trebuchet MS"/>
              <a:buNone/>
            </a:pPr>
            <a:r>
              <a:rPr lang="en-US" sz="3240"/>
              <a:t>Paint (USA – Native Americans)</a:t>
            </a:r>
            <a:endParaRPr sz="3240"/>
          </a:p>
        </p:txBody>
      </p:sp>
      <p:sp>
        <p:nvSpPr>
          <p:cNvPr id="267" name="Google Shape;267;p33"/>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Typically used for leisure riding, trail riding, showing, and ranch work</a:t>
            </a:r>
            <a:endParaRPr/>
          </a:p>
          <a:p>
            <a:pPr marL="342900" lvl="0" indent="-342900" algn="l" rtl="0">
              <a:spcBef>
                <a:spcPts val="1000"/>
              </a:spcBef>
              <a:spcAft>
                <a:spcPts val="0"/>
              </a:spcAft>
              <a:buSzPts val="1440"/>
              <a:buChar char="▶"/>
            </a:pPr>
            <a:r>
              <a:rPr lang="en-US"/>
              <a:t>This unique spotting pattern is a breed and also a color (therefore, other breeds can have this color)</a:t>
            </a:r>
            <a:endParaRPr/>
          </a:p>
          <a:p>
            <a:pPr marL="342900" lvl="0" indent="-342900" algn="l" rtl="0">
              <a:spcBef>
                <a:spcPts val="1000"/>
              </a:spcBef>
              <a:spcAft>
                <a:spcPts val="0"/>
              </a:spcAft>
              <a:buSzPts val="1440"/>
              <a:buChar char="▶"/>
            </a:pPr>
            <a:r>
              <a:rPr lang="en-US"/>
              <a:t>Good cow-sense (but not as high as the Quarter horse)</a:t>
            </a:r>
            <a:endParaRPr/>
          </a:p>
        </p:txBody>
      </p:sp>
      <p:sp>
        <p:nvSpPr>
          <p:cNvPr id="268" name="Google Shape;268;p33"/>
          <p:cNvSpPr txBox="1"/>
          <p:nvPr/>
        </p:nvSpPr>
        <p:spPr>
          <a:xfrm>
            <a:off x="4944533" y="126306"/>
            <a:ext cx="40513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14.2-16.2hh</a:t>
            </a:r>
            <a:endParaRPr sz="3500" b="0" i="0" u="none" strike="noStrike" cap="none">
              <a:solidFill>
                <a:schemeClr val="lt1"/>
              </a:solidFill>
              <a:latin typeface="Arial"/>
              <a:ea typeface="Arial"/>
              <a:cs typeface="Arial"/>
              <a:sym typeface="Arial"/>
            </a:endParaRPr>
          </a:p>
        </p:txBody>
      </p:sp>
      <p:pic>
        <p:nvPicPr>
          <p:cNvPr id="269" name="Google Shape;269;p33" descr="Image result for paint horse"/>
          <p:cNvPicPr preferRelativeResize="0"/>
          <p:nvPr/>
        </p:nvPicPr>
        <p:blipFill rotWithShape="1">
          <a:blip r:embed="rId3">
            <a:alphaModFix/>
          </a:blip>
          <a:srcRect/>
          <a:stretch/>
        </p:blipFill>
        <p:spPr>
          <a:xfrm>
            <a:off x="76200" y="3200400"/>
            <a:ext cx="5359400" cy="3572933"/>
          </a:xfrm>
          <a:prstGeom prst="rect">
            <a:avLst/>
          </a:prstGeom>
          <a:noFill/>
          <a:ln>
            <a:noFill/>
          </a:ln>
        </p:spPr>
      </p:pic>
      <p:pic>
        <p:nvPicPr>
          <p:cNvPr id="270" name="Google Shape;270;p33" descr="Image result for paint horse"/>
          <p:cNvPicPr preferRelativeResize="0"/>
          <p:nvPr/>
        </p:nvPicPr>
        <p:blipFill rotWithShape="1">
          <a:blip r:embed="rId4">
            <a:alphaModFix/>
          </a:blip>
          <a:srcRect/>
          <a:stretch/>
        </p:blipFill>
        <p:spPr>
          <a:xfrm>
            <a:off x="4542367" y="3200400"/>
            <a:ext cx="4466166" cy="3572933"/>
          </a:xfrm>
          <a:prstGeom prst="rect">
            <a:avLst/>
          </a:prstGeom>
          <a:noFill/>
          <a:ln>
            <a:noFill/>
          </a:ln>
        </p:spPr>
      </p:pic>
      <p:pic>
        <p:nvPicPr>
          <p:cNvPr id="271" name="Google Shape;271;p33" descr="Image result for paint horse photography"/>
          <p:cNvPicPr preferRelativeResize="0"/>
          <p:nvPr/>
        </p:nvPicPr>
        <p:blipFill rotWithShape="1">
          <a:blip r:embed="rId5">
            <a:alphaModFix/>
          </a:blip>
          <a:srcRect/>
          <a:stretch/>
        </p:blipFill>
        <p:spPr>
          <a:xfrm>
            <a:off x="6776846" y="990600"/>
            <a:ext cx="2247900" cy="3371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Paint Color Patterns:</a:t>
            </a:r>
            <a:endParaRPr/>
          </a:p>
        </p:txBody>
      </p:sp>
      <p:sp>
        <p:nvSpPr>
          <p:cNvPr id="278" name="Google Shape;278;p34"/>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u="sng"/>
              <a:t>Tobiano:</a:t>
            </a:r>
            <a:r>
              <a:rPr lang="en-US"/>
              <a:t> solid color on majority of face (can have blaze, star, stripe, or snip), lots of white on the legs, white usually crosses the topline between the ears and tail</a:t>
            </a:r>
            <a:endParaRPr/>
          </a:p>
          <a:p>
            <a:pPr marL="342900" lvl="0" indent="-342900" algn="l" rtl="0">
              <a:spcBef>
                <a:spcPts val="1000"/>
              </a:spcBef>
              <a:spcAft>
                <a:spcPts val="0"/>
              </a:spcAft>
              <a:buSzPts val="1440"/>
              <a:buChar char="▶"/>
            </a:pPr>
            <a:r>
              <a:rPr lang="en-US" u="sng"/>
              <a:t>Overo:</a:t>
            </a:r>
            <a:r>
              <a:rPr lang="en-US"/>
              <a:t> white does not cross the topline between the withers (different branches under this term so there is a wide variety in this group)</a:t>
            </a:r>
            <a:endParaRPr/>
          </a:p>
        </p:txBody>
      </p:sp>
      <p:pic>
        <p:nvPicPr>
          <p:cNvPr id="279" name="Google Shape;279;p34" descr="Image result for overo horse"/>
          <p:cNvPicPr preferRelativeResize="0"/>
          <p:nvPr/>
        </p:nvPicPr>
        <p:blipFill rotWithShape="1">
          <a:blip r:embed="rId3">
            <a:alphaModFix/>
          </a:blip>
          <a:srcRect/>
          <a:stretch/>
        </p:blipFill>
        <p:spPr>
          <a:xfrm>
            <a:off x="4114800" y="3175709"/>
            <a:ext cx="4876800" cy="3653536"/>
          </a:xfrm>
          <a:prstGeom prst="rect">
            <a:avLst/>
          </a:prstGeom>
          <a:noFill/>
          <a:ln>
            <a:noFill/>
          </a:ln>
        </p:spPr>
      </p:pic>
      <p:pic>
        <p:nvPicPr>
          <p:cNvPr id="280" name="Google Shape;280;p34" descr="Image result for tobiano"/>
          <p:cNvPicPr preferRelativeResize="0"/>
          <p:nvPr/>
        </p:nvPicPr>
        <p:blipFill rotWithShape="1">
          <a:blip r:embed="rId4">
            <a:alphaModFix/>
          </a:blip>
          <a:srcRect/>
          <a:stretch/>
        </p:blipFill>
        <p:spPr>
          <a:xfrm>
            <a:off x="152400" y="3683775"/>
            <a:ext cx="4460875" cy="3137003"/>
          </a:xfrm>
          <a:prstGeom prst="rect">
            <a:avLst/>
          </a:prstGeom>
          <a:noFill/>
          <a:ln>
            <a:noFill/>
          </a:ln>
        </p:spPr>
      </p:pic>
      <p:sp>
        <p:nvSpPr>
          <p:cNvPr id="281" name="Google Shape;281;p34"/>
          <p:cNvSpPr txBox="1"/>
          <p:nvPr/>
        </p:nvSpPr>
        <p:spPr>
          <a:xfrm>
            <a:off x="304800" y="6324599"/>
            <a:ext cx="1371600" cy="4291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Tobiano</a:t>
            </a:r>
            <a:endParaRPr sz="2500" b="0" i="0" u="none" strike="noStrike" cap="none">
              <a:solidFill>
                <a:schemeClr val="lt1"/>
              </a:solidFill>
              <a:latin typeface="Arial"/>
              <a:ea typeface="Arial"/>
              <a:cs typeface="Arial"/>
              <a:sym typeface="Arial"/>
            </a:endParaRPr>
          </a:p>
        </p:txBody>
      </p:sp>
      <p:sp>
        <p:nvSpPr>
          <p:cNvPr id="282" name="Google Shape;282;p34"/>
          <p:cNvSpPr txBox="1"/>
          <p:nvPr/>
        </p:nvSpPr>
        <p:spPr>
          <a:xfrm>
            <a:off x="7696200" y="6316131"/>
            <a:ext cx="1143000" cy="4291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500"/>
              <a:buFont typeface="Arial"/>
              <a:buNone/>
            </a:pPr>
            <a:r>
              <a:rPr lang="en-US" sz="2500" b="0" i="0" u="none" strike="noStrike" cap="none">
                <a:solidFill>
                  <a:schemeClr val="lt1"/>
                </a:solidFill>
                <a:latin typeface="Arial"/>
                <a:ea typeface="Arial"/>
                <a:cs typeface="Arial"/>
                <a:sym typeface="Arial"/>
              </a:rPr>
              <a:t>Overo</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Paint - Hidalgo</a:t>
            </a:r>
            <a:endParaRPr/>
          </a:p>
        </p:txBody>
      </p:sp>
      <p:pic>
        <p:nvPicPr>
          <p:cNvPr id="289" name="Google Shape;289;p35"/>
          <p:cNvPicPr preferRelativeResize="0">
            <a:picLocks noGrp="1"/>
          </p:cNvPicPr>
          <p:nvPr>
            <p:ph type="body" idx="1"/>
          </p:nvPr>
        </p:nvPicPr>
        <p:blipFill rotWithShape="1">
          <a:blip r:embed="rId3">
            <a:alphaModFix/>
          </a:blip>
          <a:srcRect/>
          <a:stretch/>
        </p:blipFill>
        <p:spPr>
          <a:xfrm>
            <a:off x="101600" y="1295400"/>
            <a:ext cx="8940800" cy="5029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6" descr="Image result for 6666 quarter horse stallions"/>
          <p:cNvPicPr preferRelativeResize="0"/>
          <p:nvPr/>
        </p:nvPicPr>
        <p:blipFill rotWithShape="1">
          <a:blip r:embed="rId3">
            <a:alphaModFix/>
          </a:blip>
          <a:srcRect/>
          <a:stretch/>
        </p:blipFill>
        <p:spPr>
          <a:xfrm flipH="1">
            <a:off x="-762001" y="-314325"/>
            <a:ext cx="9913094" cy="7172325"/>
          </a:xfrm>
          <a:prstGeom prst="rect">
            <a:avLst/>
          </a:prstGeom>
          <a:noFill/>
          <a:ln>
            <a:noFill/>
          </a:ln>
        </p:spPr>
      </p:pic>
      <p:sp>
        <p:nvSpPr>
          <p:cNvPr id="295" name="Google Shape;295;p36"/>
          <p:cNvSpPr txBox="1"/>
          <p:nvPr/>
        </p:nvSpPr>
        <p:spPr>
          <a:xfrm>
            <a:off x="533400" y="6096000"/>
            <a:ext cx="31242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Quarter Horse</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Light Horses:</a:t>
            </a:r>
            <a:endParaRPr/>
          </a:p>
        </p:txBody>
      </p:sp>
      <p:sp>
        <p:nvSpPr>
          <p:cNvPr id="148" name="Google Shape;148;p19"/>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The majority of riding horses are in this category (widely used for recreation and show)</a:t>
            </a:r>
            <a:endParaRPr/>
          </a:p>
          <a:p>
            <a:pPr marL="342900" lvl="0" indent="-342900" algn="l" rtl="0">
              <a:spcBef>
                <a:spcPts val="1000"/>
              </a:spcBef>
              <a:spcAft>
                <a:spcPts val="0"/>
              </a:spcAft>
              <a:buSzPts val="1440"/>
              <a:buChar char="▶"/>
            </a:pPr>
            <a:r>
              <a:rPr lang="en-US"/>
              <a:t>Most breeds in this group range from 14.2-17.2hh</a:t>
            </a:r>
            <a:endParaRPr/>
          </a:p>
          <a:p>
            <a:pPr marL="342900" lvl="0" indent="-342900" algn="l" rtl="0">
              <a:spcBef>
                <a:spcPts val="1000"/>
              </a:spcBef>
              <a:spcAft>
                <a:spcPts val="0"/>
              </a:spcAft>
              <a:buSzPts val="1440"/>
              <a:buChar char="▶"/>
            </a:pPr>
            <a:r>
              <a:rPr lang="en-US"/>
              <a:t>All breeds in this category originated from Arabian type horses</a:t>
            </a:r>
            <a:endParaRPr/>
          </a:p>
          <a:p>
            <a:pPr marL="342900" lvl="0" indent="-342900" algn="l" rtl="0">
              <a:spcBef>
                <a:spcPts val="1000"/>
              </a:spcBef>
              <a:spcAft>
                <a:spcPts val="0"/>
              </a:spcAft>
              <a:buSzPts val="1440"/>
              <a:buChar char="▶"/>
            </a:pPr>
            <a:r>
              <a:rPr lang="en-US"/>
              <a:t>Two types:</a:t>
            </a:r>
            <a:endParaRPr/>
          </a:p>
          <a:p>
            <a:pPr marL="742950" lvl="1" indent="-285750" algn="l" rtl="0">
              <a:spcBef>
                <a:spcPts val="1000"/>
              </a:spcBef>
              <a:spcAft>
                <a:spcPts val="0"/>
              </a:spcAft>
              <a:buSzPts val="1280"/>
              <a:buChar char="▶"/>
            </a:pPr>
            <a:r>
              <a:rPr lang="en-US"/>
              <a:t>Hot-blooded</a:t>
            </a:r>
            <a:endParaRPr/>
          </a:p>
          <a:p>
            <a:pPr marL="742950" lvl="1" indent="-285750" algn="l" rtl="0">
              <a:spcBef>
                <a:spcPts val="1000"/>
              </a:spcBef>
              <a:spcAft>
                <a:spcPts val="0"/>
              </a:spcAft>
              <a:buSzPts val="1280"/>
              <a:buChar char="▶"/>
            </a:pPr>
            <a:r>
              <a:rPr lang="en-US"/>
              <a:t>Warm-blooded</a:t>
            </a:r>
            <a:endParaRPr/>
          </a:p>
          <a:p>
            <a:pPr marL="342900" lvl="0" indent="-251459" algn="l" rtl="0">
              <a:spcBef>
                <a:spcPts val="1000"/>
              </a:spcBef>
              <a:spcAft>
                <a:spcPts val="0"/>
              </a:spcAft>
              <a:buSzPts val="1440"/>
              <a:buNone/>
            </a:pPr>
            <a:endParaRPr/>
          </a:p>
        </p:txBody>
      </p:sp>
      <p:pic>
        <p:nvPicPr>
          <p:cNvPr id="149" name="Google Shape;149;p19" descr="Image result for show jumping"/>
          <p:cNvPicPr preferRelativeResize="0"/>
          <p:nvPr/>
        </p:nvPicPr>
        <p:blipFill rotWithShape="1">
          <a:blip r:embed="rId3">
            <a:alphaModFix/>
          </a:blip>
          <a:srcRect l="21468" t="6484" r="1606" b="1788"/>
          <a:stretch/>
        </p:blipFill>
        <p:spPr>
          <a:xfrm>
            <a:off x="4038600" y="2792228"/>
            <a:ext cx="4978400" cy="3955707"/>
          </a:xfrm>
          <a:prstGeom prst="rect">
            <a:avLst/>
          </a:prstGeom>
          <a:noFill/>
          <a:ln>
            <a:noFill/>
          </a:ln>
        </p:spPr>
      </p:pic>
      <p:pic>
        <p:nvPicPr>
          <p:cNvPr id="150" name="Google Shape;150;p19" descr="Image result for horse dressage"/>
          <p:cNvPicPr preferRelativeResize="0"/>
          <p:nvPr/>
        </p:nvPicPr>
        <p:blipFill rotWithShape="1">
          <a:blip r:embed="rId4">
            <a:alphaModFix/>
          </a:blip>
          <a:srcRect t="5135" b="4825"/>
          <a:stretch/>
        </p:blipFill>
        <p:spPr>
          <a:xfrm>
            <a:off x="381000" y="4220933"/>
            <a:ext cx="3276600" cy="26062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7" descr="Image result for quarter horse"/>
          <p:cNvPicPr preferRelativeResize="0"/>
          <p:nvPr/>
        </p:nvPicPr>
        <p:blipFill rotWithShape="1">
          <a:blip r:embed="rId3">
            <a:alphaModFix/>
          </a:blip>
          <a:srcRect l="3236" t="3598" r="3128"/>
          <a:stretch/>
        </p:blipFill>
        <p:spPr>
          <a:xfrm>
            <a:off x="5392293" y="2838635"/>
            <a:ext cx="3548913" cy="3964720"/>
          </a:xfrm>
          <a:prstGeom prst="rect">
            <a:avLst/>
          </a:prstGeom>
          <a:noFill/>
          <a:ln>
            <a:noFill/>
          </a:ln>
        </p:spPr>
      </p:pic>
      <p:sp>
        <p:nvSpPr>
          <p:cNvPr id="301" name="Google Shape;301;p37"/>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Quarter Horse (USA)</a:t>
            </a:r>
            <a:endParaRPr/>
          </a:p>
        </p:txBody>
      </p:sp>
      <p:sp>
        <p:nvSpPr>
          <p:cNvPr id="302" name="Google Shape;302;p37"/>
          <p:cNvSpPr txBox="1">
            <a:spLocks noGrp="1"/>
          </p:cNvSpPr>
          <p:nvPr>
            <p:ph type="body" idx="1"/>
          </p:nvPr>
        </p:nvSpPr>
        <p:spPr>
          <a:xfrm>
            <a:off x="609598" y="1375646"/>
            <a:ext cx="6781801"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16 recognized coat colors (sorrel most common)</a:t>
            </a:r>
            <a:endParaRPr/>
          </a:p>
          <a:p>
            <a:pPr marL="342900" lvl="0" indent="-342900" algn="l" rtl="0">
              <a:spcBef>
                <a:spcPts val="1000"/>
              </a:spcBef>
              <a:spcAft>
                <a:spcPts val="0"/>
              </a:spcAft>
              <a:buSzPts val="1440"/>
              <a:buChar char="▶"/>
            </a:pPr>
            <a:r>
              <a:rPr lang="en-US"/>
              <a:t>Can be used to race (track – Quarter Mile – hence the name)</a:t>
            </a:r>
            <a:endParaRPr/>
          </a:p>
          <a:p>
            <a:pPr marL="742950" lvl="1" indent="-285750" algn="l" rtl="0">
              <a:spcBef>
                <a:spcPts val="1000"/>
              </a:spcBef>
              <a:spcAft>
                <a:spcPts val="0"/>
              </a:spcAft>
              <a:buSzPts val="1280"/>
              <a:buChar char="▶"/>
            </a:pPr>
            <a:r>
              <a:rPr lang="en-US"/>
              <a:t>Race speeds around 50 mph (faster than thoroughbreds or Arabians, they just don’t have the same stamina)</a:t>
            </a:r>
            <a:endParaRPr/>
          </a:p>
          <a:p>
            <a:pPr marL="342900" lvl="0" indent="-342900" algn="l" rtl="0">
              <a:spcBef>
                <a:spcPts val="1000"/>
              </a:spcBef>
              <a:spcAft>
                <a:spcPts val="0"/>
              </a:spcAft>
              <a:buSzPts val="1440"/>
              <a:buChar char="▶"/>
            </a:pPr>
            <a:r>
              <a:rPr lang="en-US"/>
              <a:t>Exceptional stock horses (high cow-sense)</a:t>
            </a:r>
            <a:endParaRPr/>
          </a:p>
          <a:p>
            <a:pPr marL="342900" lvl="0" indent="-342900" algn="l" rtl="0">
              <a:spcBef>
                <a:spcPts val="1000"/>
              </a:spcBef>
              <a:spcAft>
                <a:spcPts val="0"/>
              </a:spcAft>
              <a:buSzPts val="1440"/>
              <a:buChar char="▶"/>
            </a:pPr>
            <a:r>
              <a:rPr lang="en-US"/>
              <a:t>Muscular, powerful, quick, intelligent</a:t>
            </a:r>
            <a:endParaRPr/>
          </a:p>
        </p:txBody>
      </p:sp>
      <p:pic>
        <p:nvPicPr>
          <p:cNvPr id="303" name="Google Shape;303;p37" descr="Image result for quarter horse"/>
          <p:cNvPicPr preferRelativeResize="0"/>
          <p:nvPr/>
        </p:nvPicPr>
        <p:blipFill rotWithShape="1">
          <a:blip r:embed="rId4">
            <a:alphaModFix/>
          </a:blip>
          <a:srcRect/>
          <a:stretch/>
        </p:blipFill>
        <p:spPr>
          <a:xfrm>
            <a:off x="597021" y="3655688"/>
            <a:ext cx="4390818" cy="3147667"/>
          </a:xfrm>
          <a:prstGeom prst="rect">
            <a:avLst/>
          </a:prstGeom>
          <a:noFill/>
          <a:ln>
            <a:noFill/>
          </a:ln>
        </p:spPr>
      </p:pic>
      <p:sp>
        <p:nvSpPr>
          <p:cNvPr id="304" name="Google Shape;304;p37"/>
          <p:cNvSpPr txBox="1"/>
          <p:nvPr/>
        </p:nvSpPr>
        <p:spPr>
          <a:xfrm>
            <a:off x="4866045" y="126306"/>
            <a:ext cx="41825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14.0-16.0hh</a:t>
            </a:r>
            <a:endParaRPr sz="3500" b="0" i="0" u="none" strike="noStrike" cap="none">
              <a:solidFill>
                <a:schemeClr val="lt1"/>
              </a:solidFill>
              <a:latin typeface="Arial"/>
              <a:ea typeface="Arial"/>
              <a:cs typeface="Arial"/>
              <a:sym typeface="Arial"/>
            </a:endParaRPr>
          </a:p>
        </p:txBody>
      </p:sp>
      <p:pic>
        <p:nvPicPr>
          <p:cNvPr id="305" name="Google Shape;305;p37" descr="Image result for quarter horse photography"/>
          <p:cNvPicPr preferRelativeResize="0"/>
          <p:nvPr/>
        </p:nvPicPr>
        <p:blipFill rotWithShape="1">
          <a:blip r:embed="rId5">
            <a:alphaModFix/>
          </a:blip>
          <a:srcRect l="6712" t="8149" r="18813" b="12578"/>
          <a:stretch/>
        </p:blipFill>
        <p:spPr>
          <a:xfrm>
            <a:off x="7361766" y="990600"/>
            <a:ext cx="1667932" cy="26555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8"/>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Quarter Horse - Cutting</a:t>
            </a:r>
            <a:endParaRPr/>
          </a:p>
        </p:txBody>
      </p:sp>
      <p:pic>
        <p:nvPicPr>
          <p:cNvPr id="311" name="Google Shape;311;p38"/>
          <p:cNvPicPr preferRelativeResize="0">
            <a:picLocks noGrp="1"/>
          </p:cNvPicPr>
          <p:nvPr>
            <p:ph type="body" idx="1"/>
          </p:nvPr>
        </p:nvPicPr>
        <p:blipFill rotWithShape="1">
          <a:blip r:embed="rId3">
            <a:alphaModFix/>
          </a:blip>
          <a:srcRect/>
          <a:stretch/>
        </p:blipFill>
        <p:spPr>
          <a:xfrm>
            <a:off x="16933" y="1295400"/>
            <a:ext cx="9076267" cy="5105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000"/>
              <a:buFont typeface="Trebuchet MS"/>
              <a:buNone/>
            </a:pPr>
            <a:r>
              <a:rPr lang="en-US" sz="3000"/>
              <a:t>Racing Comparisons:</a:t>
            </a:r>
            <a:endParaRPr sz="3000"/>
          </a:p>
        </p:txBody>
      </p:sp>
      <p:sp>
        <p:nvSpPr>
          <p:cNvPr id="317" name="Google Shape;317;p39"/>
          <p:cNvSpPr txBox="1">
            <a:spLocks noGrp="1"/>
          </p:cNvSpPr>
          <p:nvPr>
            <p:ph type="body" idx="1"/>
          </p:nvPr>
        </p:nvSpPr>
        <p:spPr>
          <a:xfrm>
            <a:off x="609599" y="1375646"/>
            <a:ext cx="4114801" cy="538764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440"/>
              <a:buChar char="▶"/>
            </a:pPr>
            <a:r>
              <a:rPr lang="en-US" u="sng"/>
              <a:t>Arabian</a:t>
            </a:r>
            <a:r>
              <a:rPr lang="en-US"/>
              <a:t> = Cross Country/marathon runner</a:t>
            </a:r>
            <a:endParaRPr/>
          </a:p>
          <a:p>
            <a:pPr marL="742950" lvl="1" indent="-285750" algn="l" rtl="0">
              <a:lnSpc>
                <a:spcPct val="90000"/>
              </a:lnSpc>
              <a:spcBef>
                <a:spcPts val="1000"/>
              </a:spcBef>
              <a:spcAft>
                <a:spcPts val="0"/>
              </a:spcAft>
              <a:buSzPts val="1280"/>
              <a:buChar char="▶"/>
            </a:pPr>
            <a:r>
              <a:rPr lang="en-US"/>
              <a:t>High endurance, lean, low muscle mass, smaller frame</a:t>
            </a:r>
            <a:endParaRPr/>
          </a:p>
          <a:p>
            <a:pPr marL="742950" lvl="1" indent="-285750" algn="l" rtl="0">
              <a:lnSpc>
                <a:spcPct val="90000"/>
              </a:lnSpc>
              <a:spcBef>
                <a:spcPts val="1000"/>
              </a:spcBef>
              <a:spcAft>
                <a:spcPts val="0"/>
              </a:spcAft>
              <a:buSzPts val="1280"/>
              <a:buChar char="▶"/>
            </a:pPr>
            <a:r>
              <a:rPr lang="en-US"/>
              <a:t>Not as fast of a sprinter </a:t>
            </a:r>
            <a:endParaRPr/>
          </a:p>
          <a:p>
            <a:pPr marL="342900" lvl="0" indent="-342900" algn="l" rtl="0">
              <a:lnSpc>
                <a:spcPct val="90000"/>
              </a:lnSpc>
              <a:spcBef>
                <a:spcPts val="1000"/>
              </a:spcBef>
              <a:spcAft>
                <a:spcPts val="0"/>
              </a:spcAft>
              <a:buSzPts val="1440"/>
              <a:buChar char="▶"/>
            </a:pPr>
            <a:r>
              <a:rPr lang="en-US" u="sng"/>
              <a:t>Thoroughbred</a:t>
            </a:r>
            <a:r>
              <a:rPr lang="en-US"/>
              <a:t> = Middle distance runner</a:t>
            </a:r>
            <a:endParaRPr/>
          </a:p>
          <a:p>
            <a:pPr marL="742950" lvl="1" indent="-285750" algn="l" rtl="0">
              <a:lnSpc>
                <a:spcPct val="90000"/>
              </a:lnSpc>
              <a:spcBef>
                <a:spcPts val="1000"/>
              </a:spcBef>
              <a:spcAft>
                <a:spcPts val="0"/>
              </a:spcAft>
              <a:buSzPts val="1280"/>
              <a:buChar char="▶"/>
            </a:pPr>
            <a:r>
              <a:rPr lang="en-US"/>
              <a:t>Moderate endurance, lean but also fairly muscular</a:t>
            </a:r>
            <a:endParaRPr/>
          </a:p>
          <a:p>
            <a:pPr marL="742950" lvl="1" indent="-285750" algn="l" rtl="0">
              <a:lnSpc>
                <a:spcPct val="90000"/>
              </a:lnSpc>
              <a:spcBef>
                <a:spcPts val="1000"/>
              </a:spcBef>
              <a:spcAft>
                <a:spcPts val="0"/>
              </a:spcAft>
              <a:buSzPts val="1280"/>
              <a:buChar char="▶"/>
            </a:pPr>
            <a:r>
              <a:rPr lang="en-US"/>
              <a:t>Maintain fast pace over a long distance, but not as explosive and fast as a sprinter</a:t>
            </a:r>
            <a:endParaRPr/>
          </a:p>
          <a:p>
            <a:pPr marL="342900" lvl="0" indent="-342900" algn="l" rtl="0">
              <a:lnSpc>
                <a:spcPct val="90000"/>
              </a:lnSpc>
              <a:spcBef>
                <a:spcPts val="1000"/>
              </a:spcBef>
              <a:spcAft>
                <a:spcPts val="0"/>
              </a:spcAft>
              <a:buSzPts val="1440"/>
              <a:buChar char="▶"/>
            </a:pPr>
            <a:r>
              <a:rPr lang="en-US" u="sng"/>
              <a:t>Quarter Horse </a:t>
            </a:r>
            <a:r>
              <a:rPr lang="en-US"/>
              <a:t>= Sprinter</a:t>
            </a:r>
            <a:endParaRPr/>
          </a:p>
          <a:p>
            <a:pPr marL="742950" lvl="1" indent="-285750" algn="l" rtl="0">
              <a:lnSpc>
                <a:spcPct val="90000"/>
              </a:lnSpc>
              <a:spcBef>
                <a:spcPts val="1000"/>
              </a:spcBef>
              <a:spcAft>
                <a:spcPts val="0"/>
              </a:spcAft>
              <a:buSzPts val="1280"/>
              <a:buChar char="▶"/>
            </a:pPr>
            <a:r>
              <a:rPr lang="en-US"/>
              <a:t>Short distances, low endurance, very high muscle mass, powerful</a:t>
            </a:r>
            <a:endParaRPr/>
          </a:p>
          <a:p>
            <a:pPr marL="742950" lvl="1" indent="-285750" algn="l" rtl="0">
              <a:lnSpc>
                <a:spcPct val="90000"/>
              </a:lnSpc>
              <a:spcBef>
                <a:spcPts val="1000"/>
              </a:spcBef>
              <a:spcAft>
                <a:spcPts val="0"/>
              </a:spcAft>
              <a:buSzPts val="1280"/>
              <a:buChar char="▶"/>
            </a:pPr>
            <a:r>
              <a:rPr lang="en-US"/>
              <a:t>Extremely fast and powerful but cannot maintain that speed for a long period of time</a:t>
            </a:r>
            <a:endParaRPr/>
          </a:p>
          <a:p>
            <a:pPr marL="742950" lvl="1" indent="-204469" algn="l" rtl="0">
              <a:lnSpc>
                <a:spcPct val="90000"/>
              </a:lnSpc>
              <a:spcBef>
                <a:spcPts val="1000"/>
              </a:spcBef>
              <a:spcAft>
                <a:spcPts val="0"/>
              </a:spcAft>
              <a:buSzPts val="1280"/>
              <a:buNone/>
            </a:pPr>
            <a:endParaRPr/>
          </a:p>
        </p:txBody>
      </p:sp>
      <p:pic>
        <p:nvPicPr>
          <p:cNvPr id="318" name="Google Shape;318;p39" descr="Image result for usain bolt running"/>
          <p:cNvPicPr preferRelativeResize="0"/>
          <p:nvPr/>
        </p:nvPicPr>
        <p:blipFill rotWithShape="1">
          <a:blip r:embed="rId3">
            <a:alphaModFix/>
          </a:blip>
          <a:srcRect/>
          <a:stretch/>
        </p:blipFill>
        <p:spPr>
          <a:xfrm>
            <a:off x="4919132" y="4267200"/>
            <a:ext cx="4057748" cy="2496092"/>
          </a:xfrm>
          <a:prstGeom prst="rect">
            <a:avLst/>
          </a:prstGeom>
          <a:noFill/>
          <a:ln>
            <a:noFill/>
          </a:ln>
        </p:spPr>
      </p:pic>
      <p:pic>
        <p:nvPicPr>
          <p:cNvPr id="319" name="Google Shape;319;p39" descr="Image result for marathon runner olympics"/>
          <p:cNvPicPr preferRelativeResize="0"/>
          <p:nvPr/>
        </p:nvPicPr>
        <p:blipFill rotWithShape="1">
          <a:blip r:embed="rId4">
            <a:alphaModFix/>
          </a:blip>
          <a:srcRect/>
          <a:stretch/>
        </p:blipFill>
        <p:spPr>
          <a:xfrm>
            <a:off x="4724400" y="76200"/>
            <a:ext cx="3409360" cy="2133600"/>
          </a:xfrm>
          <a:prstGeom prst="rect">
            <a:avLst/>
          </a:prstGeom>
          <a:noFill/>
          <a:ln>
            <a:noFill/>
          </a:ln>
        </p:spPr>
      </p:pic>
      <p:pic>
        <p:nvPicPr>
          <p:cNvPr id="320" name="Google Shape;320;p39" descr="Image result for middle distance olympic runners"/>
          <p:cNvPicPr preferRelativeResize="0"/>
          <p:nvPr/>
        </p:nvPicPr>
        <p:blipFill rotWithShape="1">
          <a:blip r:embed="rId5">
            <a:alphaModFix/>
          </a:blip>
          <a:srcRect r="27555" b="23777"/>
          <a:stretch/>
        </p:blipFill>
        <p:spPr>
          <a:xfrm>
            <a:off x="5547880" y="1861991"/>
            <a:ext cx="3429000" cy="24052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0" descr="Image result for american saddlebred"/>
          <p:cNvPicPr preferRelativeResize="0"/>
          <p:nvPr/>
        </p:nvPicPr>
        <p:blipFill rotWithShape="1">
          <a:blip r:embed="rId3">
            <a:alphaModFix/>
          </a:blip>
          <a:srcRect/>
          <a:stretch/>
        </p:blipFill>
        <p:spPr>
          <a:xfrm flipH="1">
            <a:off x="-152400" y="-304800"/>
            <a:ext cx="9376569" cy="7418962"/>
          </a:xfrm>
          <a:prstGeom prst="rect">
            <a:avLst/>
          </a:prstGeom>
          <a:noFill/>
          <a:ln>
            <a:noFill/>
          </a:ln>
        </p:spPr>
      </p:pic>
      <p:sp>
        <p:nvSpPr>
          <p:cNvPr id="326" name="Google Shape;326;p40"/>
          <p:cNvSpPr txBox="1"/>
          <p:nvPr/>
        </p:nvSpPr>
        <p:spPr>
          <a:xfrm>
            <a:off x="533400" y="6096000"/>
            <a:ext cx="24384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Saddlebred</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1" descr="Image result for saddlebred horse photography"/>
          <p:cNvPicPr preferRelativeResize="0"/>
          <p:nvPr/>
        </p:nvPicPr>
        <p:blipFill rotWithShape="1">
          <a:blip r:embed="rId3">
            <a:alphaModFix/>
          </a:blip>
          <a:srcRect/>
          <a:stretch/>
        </p:blipFill>
        <p:spPr>
          <a:xfrm>
            <a:off x="6954730" y="862831"/>
            <a:ext cx="2030985" cy="2693264"/>
          </a:xfrm>
          <a:prstGeom prst="rect">
            <a:avLst/>
          </a:prstGeom>
          <a:noFill/>
          <a:ln>
            <a:noFill/>
          </a:ln>
        </p:spPr>
      </p:pic>
      <p:sp>
        <p:nvSpPr>
          <p:cNvPr id="332" name="Google Shape;332;p41"/>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Saddlebred (USA)</a:t>
            </a:r>
            <a:endParaRPr/>
          </a:p>
        </p:txBody>
      </p:sp>
      <p:sp>
        <p:nvSpPr>
          <p:cNvPr id="333" name="Google Shape;333;p41"/>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All colors can be seen in this breed</a:t>
            </a:r>
            <a:endParaRPr/>
          </a:p>
          <a:p>
            <a:pPr marL="342900" lvl="0" indent="-342900" algn="l" rtl="0">
              <a:spcBef>
                <a:spcPts val="1000"/>
              </a:spcBef>
              <a:spcAft>
                <a:spcPts val="0"/>
              </a:spcAft>
              <a:buSzPts val="1440"/>
              <a:buChar char="▶"/>
            </a:pPr>
            <a:r>
              <a:rPr lang="en-US"/>
              <a:t>Used for riding and driving</a:t>
            </a:r>
            <a:endParaRPr/>
          </a:p>
          <a:p>
            <a:pPr marL="342900" lvl="0" indent="-342900" algn="l" rtl="0">
              <a:spcBef>
                <a:spcPts val="1000"/>
              </a:spcBef>
              <a:spcAft>
                <a:spcPts val="0"/>
              </a:spcAft>
              <a:buSzPts val="1440"/>
              <a:buChar char="▶"/>
            </a:pPr>
            <a:r>
              <a:rPr lang="en-US"/>
              <a:t>Most often shown in saddleseat and driving classes</a:t>
            </a:r>
            <a:endParaRPr/>
          </a:p>
          <a:p>
            <a:pPr marL="342900" lvl="0" indent="-342900" algn="l" rtl="0">
              <a:spcBef>
                <a:spcPts val="1000"/>
              </a:spcBef>
              <a:spcAft>
                <a:spcPts val="0"/>
              </a:spcAft>
              <a:buSzPts val="1440"/>
              <a:buChar char="▶"/>
            </a:pPr>
            <a:r>
              <a:rPr lang="en-US"/>
              <a:t>Has an extra gait called the rack (all hooves hit the ground independently)</a:t>
            </a:r>
            <a:endParaRPr/>
          </a:p>
        </p:txBody>
      </p:sp>
      <p:sp>
        <p:nvSpPr>
          <p:cNvPr id="334" name="Google Shape;334;p41"/>
          <p:cNvSpPr txBox="1"/>
          <p:nvPr/>
        </p:nvSpPr>
        <p:spPr>
          <a:xfrm>
            <a:off x="4800600" y="228600"/>
            <a:ext cx="41825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15.0-17.0hh</a:t>
            </a:r>
            <a:endParaRPr sz="3500" b="0" i="0" u="none" strike="noStrike" cap="none">
              <a:solidFill>
                <a:schemeClr val="lt1"/>
              </a:solidFill>
              <a:latin typeface="Arial"/>
              <a:ea typeface="Arial"/>
              <a:cs typeface="Arial"/>
              <a:sym typeface="Arial"/>
            </a:endParaRPr>
          </a:p>
        </p:txBody>
      </p:sp>
      <p:pic>
        <p:nvPicPr>
          <p:cNvPr id="335" name="Google Shape;335;p41" descr="Image result for saddleseat"/>
          <p:cNvPicPr preferRelativeResize="0"/>
          <p:nvPr/>
        </p:nvPicPr>
        <p:blipFill rotWithShape="1">
          <a:blip r:embed="rId4">
            <a:alphaModFix/>
          </a:blip>
          <a:srcRect/>
          <a:stretch/>
        </p:blipFill>
        <p:spPr>
          <a:xfrm>
            <a:off x="4799746" y="3124200"/>
            <a:ext cx="4183388" cy="3612926"/>
          </a:xfrm>
          <a:prstGeom prst="rect">
            <a:avLst/>
          </a:prstGeom>
          <a:noFill/>
          <a:ln>
            <a:noFill/>
          </a:ln>
        </p:spPr>
      </p:pic>
      <p:pic>
        <p:nvPicPr>
          <p:cNvPr id="336" name="Google Shape;336;p41" descr="Image result for saddlebred horse photography"/>
          <p:cNvPicPr preferRelativeResize="0"/>
          <p:nvPr/>
        </p:nvPicPr>
        <p:blipFill rotWithShape="1">
          <a:blip r:embed="rId5">
            <a:alphaModFix/>
          </a:blip>
          <a:srcRect l="20255" t="2505" r="9339" b="10893"/>
          <a:stretch/>
        </p:blipFill>
        <p:spPr>
          <a:xfrm>
            <a:off x="381000" y="3276600"/>
            <a:ext cx="4329104" cy="3460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Saddlebred - Rack</a:t>
            </a:r>
            <a:endParaRPr/>
          </a:p>
        </p:txBody>
      </p:sp>
      <p:pic>
        <p:nvPicPr>
          <p:cNvPr id="342" name="Google Shape;342;p42"/>
          <p:cNvPicPr preferRelativeResize="0">
            <a:picLocks noGrp="1"/>
          </p:cNvPicPr>
          <p:nvPr>
            <p:ph type="body" idx="1"/>
          </p:nvPr>
        </p:nvPicPr>
        <p:blipFill rotWithShape="1">
          <a:blip r:embed="rId3">
            <a:alphaModFix/>
          </a:blip>
          <a:srcRect/>
          <a:stretch/>
        </p:blipFill>
        <p:spPr>
          <a:xfrm>
            <a:off x="16933" y="1295400"/>
            <a:ext cx="9076267" cy="5105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3" descr="Image result for tennessee walking horse"/>
          <p:cNvPicPr preferRelativeResize="0"/>
          <p:nvPr/>
        </p:nvPicPr>
        <p:blipFill rotWithShape="1">
          <a:blip r:embed="rId3">
            <a:alphaModFix/>
          </a:blip>
          <a:srcRect/>
          <a:stretch/>
        </p:blipFill>
        <p:spPr>
          <a:xfrm flipH="1">
            <a:off x="-914045" y="-838200"/>
            <a:ext cx="10377435" cy="8253041"/>
          </a:xfrm>
          <a:prstGeom prst="rect">
            <a:avLst/>
          </a:prstGeom>
          <a:noFill/>
          <a:ln>
            <a:noFill/>
          </a:ln>
        </p:spPr>
      </p:pic>
      <p:sp>
        <p:nvSpPr>
          <p:cNvPr id="348" name="Google Shape;348;p43"/>
          <p:cNvSpPr txBox="1"/>
          <p:nvPr/>
        </p:nvSpPr>
        <p:spPr>
          <a:xfrm>
            <a:off x="533400" y="6096000"/>
            <a:ext cx="51816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Tennessee Walking Horse</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4"/>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500"/>
              <a:buFont typeface="Trebuchet MS"/>
              <a:buNone/>
            </a:pPr>
            <a:r>
              <a:rPr lang="en-US" sz="2500"/>
              <a:t>Tennessee Walking Horse (USA – Tennessee)</a:t>
            </a:r>
            <a:endParaRPr sz="2500"/>
          </a:p>
        </p:txBody>
      </p:sp>
      <p:sp>
        <p:nvSpPr>
          <p:cNvPr id="354" name="Google Shape;354;p44"/>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Found in black, sorrel, bay, chestnut, and gray</a:t>
            </a:r>
            <a:endParaRPr/>
          </a:p>
          <a:p>
            <a:pPr marL="342900" lvl="0" indent="-342900" algn="l" rtl="0">
              <a:spcBef>
                <a:spcPts val="1000"/>
              </a:spcBef>
              <a:spcAft>
                <a:spcPts val="0"/>
              </a:spcAft>
              <a:buSzPts val="1440"/>
              <a:buChar char="▶"/>
            </a:pPr>
            <a:r>
              <a:rPr lang="en-US"/>
              <a:t>Has a special gait, called the running walk (in addition to the rack) where each hoof hits the ground independently</a:t>
            </a:r>
            <a:endParaRPr/>
          </a:p>
          <a:p>
            <a:pPr marL="342900" lvl="0" indent="-342900" algn="l" rtl="0">
              <a:spcBef>
                <a:spcPts val="1000"/>
              </a:spcBef>
              <a:spcAft>
                <a:spcPts val="0"/>
              </a:spcAft>
              <a:buSzPts val="1440"/>
              <a:buChar char="▶"/>
            </a:pPr>
            <a:r>
              <a:rPr lang="en-US"/>
              <a:t>Often used as trail horses because they are smooth to ride</a:t>
            </a:r>
            <a:endParaRPr/>
          </a:p>
        </p:txBody>
      </p:sp>
      <p:sp>
        <p:nvSpPr>
          <p:cNvPr id="355" name="Google Shape;355;p44"/>
          <p:cNvSpPr txBox="1"/>
          <p:nvPr/>
        </p:nvSpPr>
        <p:spPr>
          <a:xfrm>
            <a:off x="4571999" y="95707"/>
            <a:ext cx="44873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15.0-16.0hh</a:t>
            </a:r>
            <a:endParaRPr sz="3500" b="0" i="0" u="none" strike="noStrike" cap="none">
              <a:solidFill>
                <a:schemeClr val="lt1"/>
              </a:solidFill>
              <a:latin typeface="Arial"/>
              <a:ea typeface="Arial"/>
              <a:cs typeface="Arial"/>
              <a:sym typeface="Arial"/>
            </a:endParaRPr>
          </a:p>
        </p:txBody>
      </p:sp>
      <p:pic>
        <p:nvPicPr>
          <p:cNvPr id="356" name="Google Shape;356;p44" descr="Image result for tennessee walking horse"/>
          <p:cNvPicPr preferRelativeResize="0"/>
          <p:nvPr/>
        </p:nvPicPr>
        <p:blipFill rotWithShape="1">
          <a:blip r:embed="rId3">
            <a:alphaModFix/>
          </a:blip>
          <a:srcRect/>
          <a:stretch/>
        </p:blipFill>
        <p:spPr>
          <a:xfrm>
            <a:off x="533400" y="3351179"/>
            <a:ext cx="4253120" cy="3402495"/>
          </a:xfrm>
          <a:prstGeom prst="rect">
            <a:avLst/>
          </a:prstGeom>
          <a:noFill/>
          <a:ln>
            <a:noFill/>
          </a:ln>
        </p:spPr>
      </p:pic>
      <p:pic>
        <p:nvPicPr>
          <p:cNvPr id="357" name="Google Shape;357;p44" descr="Image result for tennessee walking horse"/>
          <p:cNvPicPr preferRelativeResize="0"/>
          <p:nvPr/>
        </p:nvPicPr>
        <p:blipFill rotWithShape="1">
          <a:blip r:embed="rId4">
            <a:alphaModFix/>
          </a:blip>
          <a:srcRect l="26850" t="11383" r="13659" b="10903"/>
          <a:stretch/>
        </p:blipFill>
        <p:spPr>
          <a:xfrm>
            <a:off x="5029200" y="3258632"/>
            <a:ext cx="3344332" cy="3495042"/>
          </a:xfrm>
          <a:prstGeom prst="rect">
            <a:avLst/>
          </a:prstGeom>
          <a:noFill/>
          <a:ln>
            <a:noFill/>
          </a:ln>
        </p:spPr>
      </p:pic>
      <p:pic>
        <p:nvPicPr>
          <p:cNvPr id="358" name="Google Shape;358;p44" descr="Image result for tennessee walking horse photography"/>
          <p:cNvPicPr preferRelativeResize="0"/>
          <p:nvPr/>
        </p:nvPicPr>
        <p:blipFill rotWithShape="1">
          <a:blip r:embed="rId5">
            <a:alphaModFix/>
          </a:blip>
          <a:srcRect l="32000" r="32260"/>
          <a:stretch/>
        </p:blipFill>
        <p:spPr>
          <a:xfrm>
            <a:off x="6972635" y="954933"/>
            <a:ext cx="2010498" cy="3429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5"/>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600"/>
              <a:buFont typeface="Trebuchet MS"/>
              <a:buNone/>
            </a:pPr>
            <a:r>
              <a:rPr lang="en-US" sz="2600"/>
              <a:t>Tennessee Walking Horse – Running Walk</a:t>
            </a:r>
            <a:endParaRPr sz="2600"/>
          </a:p>
        </p:txBody>
      </p:sp>
      <p:pic>
        <p:nvPicPr>
          <p:cNvPr id="364" name="Google Shape;364;p45"/>
          <p:cNvPicPr preferRelativeResize="0">
            <a:picLocks noGrp="1"/>
          </p:cNvPicPr>
          <p:nvPr>
            <p:ph type="body" idx="1"/>
          </p:nvPr>
        </p:nvPicPr>
        <p:blipFill rotWithShape="1">
          <a:blip r:embed="rId3">
            <a:alphaModFix/>
          </a:blip>
          <a:srcRect/>
          <a:stretch/>
        </p:blipFill>
        <p:spPr>
          <a:xfrm>
            <a:off x="76200" y="1143000"/>
            <a:ext cx="8940800" cy="502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6"/>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Draft Horses:</a:t>
            </a:r>
            <a:endParaRPr/>
          </a:p>
        </p:txBody>
      </p:sp>
      <p:sp>
        <p:nvSpPr>
          <p:cNvPr id="370" name="Google Shape;370;p46"/>
          <p:cNvSpPr txBox="1">
            <a:spLocks noGrp="1"/>
          </p:cNvSpPr>
          <p:nvPr>
            <p:ph type="body" idx="1"/>
          </p:nvPr>
        </p:nvSpPr>
        <p:spPr>
          <a:xfrm>
            <a:off x="609600" y="1447800"/>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AKA heavy horses or cold-blooded horses</a:t>
            </a:r>
            <a:endParaRPr/>
          </a:p>
          <a:p>
            <a:pPr marL="342900" lvl="0" indent="-342900" algn="l" rtl="0">
              <a:spcBef>
                <a:spcPts val="1000"/>
              </a:spcBef>
              <a:spcAft>
                <a:spcPts val="0"/>
              </a:spcAft>
              <a:buSzPts val="1440"/>
              <a:buChar char="▶"/>
            </a:pPr>
            <a:r>
              <a:rPr lang="en-US"/>
              <a:t>Tall (16-19hh) and very muscular (1,300-2,000lbs)</a:t>
            </a:r>
            <a:endParaRPr/>
          </a:p>
          <a:p>
            <a:pPr marL="342900" lvl="0" indent="-342900" algn="l" rtl="0">
              <a:spcBef>
                <a:spcPts val="1000"/>
              </a:spcBef>
              <a:spcAft>
                <a:spcPts val="0"/>
              </a:spcAft>
              <a:buSzPts val="1440"/>
              <a:buChar char="▶"/>
            </a:pPr>
            <a:r>
              <a:rPr lang="en-US"/>
              <a:t>Large, sturdy hoofs</a:t>
            </a:r>
            <a:endParaRPr/>
          </a:p>
          <a:p>
            <a:pPr marL="342900" lvl="0" indent="-342900" algn="l" rtl="0">
              <a:spcBef>
                <a:spcPts val="1000"/>
              </a:spcBef>
              <a:spcAft>
                <a:spcPts val="0"/>
              </a:spcAft>
              <a:buSzPts val="1440"/>
              <a:buChar char="▶"/>
            </a:pPr>
            <a:r>
              <a:rPr lang="en-US"/>
              <a:t>Bred to do work (pull carts, farm work, etc.)</a:t>
            </a:r>
            <a:endParaRPr/>
          </a:p>
          <a:p>
            <a:pPr marL="342900" lvl="0" indent="-342900" algn="l" rtl="0">
              <a:spcBef>
                <a:spcPts val="1000"/>
              </a:spcBef>
              <a:spcAft>
                <a:spcPts val="0"/>
              </a:spcAft>
              <a:buSzPts val="1440"/>
              <a:buChar char="▶"/>
            </a:pPr>
            <a:r>
              <a:rPr lang="en-US"/>
              <a:t>Breeds under this category:</a:t>
            </a:r>
            <a:endParaRPr/>
          </a:p>
          <a:p>
            <a:pPr marL="742950" lvl="1" indent="-285750" algn="l" rtl="0">
              <a:spcBef>
                <a:spcPts val="1000"/>
              </a:spcBef>
              <a:spcAft>
                <a:spcPts val="0"/>
              </a:spcAft>
              <a:buSzPts val="1280"/>
              <a:buChar char="▶"/>
            </a:pPr>
            <a:r>
              <a:rPr lang="en-US"/>
              <a:t>Belgian</a:t>
            </a:r>
            <a:endParaRPr/>
          </a:p>
          <a:p>
            <a:pPr marL="742950" lvl="1" indent="-285750" algn="l" rtl="0">
              <a:spcBef>
                <a:spcPts val="1000"/>
              </a:spcBef>
              <a:spcAft>
                <a:spcPts val="0"/>
              </a:spcAft>
              <a:buSzPts val="1280"/>
              <a:buChar char="▶"/>
            </a:pPr>
            <a:r>
              <a:rPr lang="en-US"/>
              <a:t>Clydesdale</a:t>
            </a:r>
            <a:endParaRPr/>
          </a:p>
          <a:p>
            <a:pPr marL="742950" lvl="1" indent="-285750" algn="l" rtl="0">
              <a:spcBef>
                <a:spcPts val="1000"/>
              </a:spcBef>
              <a:spcAft>
                <a:spcPts val="0"/>
              </a:spcAft>
              <a:buSzPts val="1280"/>
              <a:buChar char="▶"/>
            </a:pPr>
            <a:r>
              <a:rPr lang="en-US"/>
              <a:t>Percheron</a:t>
            </a:r>
            <a:endParaRPr/>
          </a:p>
          <a:p>
            <a:pPr marL="342900" lvl="0" indent="-251459" algn="l" rtl="0">
              <a:spcBef>
                <a:spcPts val="1000"/>
              </a:spcBef>
              <a:spcAft>
                <a:spcPts val="0"/>
              </a:spcAft>
              <a:buSzPts val="1440"/>
              <a:buNone/>
            </a:pPr>
            <a:endParaRPr/>
          </a:p>
        </p:txBody>
      </p:sp>
      <p:pic>
        <p:nvPicPr>
          <p:cNvPr id="371" name="Google Shape;371;p46" descr="Image result for draft horses"/>
          <p:cNvPicPr preferRelativeResize="0"/>
          <p:nvPr/>
        </p:nvPicPr>
        <p:blipFill rotWithShape="1">
          <a:blip r:embed="rId3">
            <a:alphaModFix/>
          </a:blip>
          <a:srcRect t="9527" r="17357"/>
          <a:stretch/>
        </p:blipFill>
        <p:spPr>
          <a:xfrm>
            <a:off x="3927146" y="3048000"/>
            <a:ext cx="5098501" cy="3716414"/>
          </a:xfrm>
          <a:prstGeom prst="rect">
            <a:avLst/>
          </a:prstGeom>
          <a:noFill/>
          <a:ln>
            <a:noFill/>
          </a:ln>
        </p:spPr>
      </p:pic>
      <p:pic>
        <p:nvPicPr>
          <p:cNvPr id="372" name="Google Shape;372;p46" descr="Image result for clydesdale hoof size"/>
          <p:cNvPicPr preferRelativeResize="0"/>
          <p:nvPr/>
        </p:nvPicPr>
        <p:blipFill rotWithShape="1">
          <a:blip r:embed="rId4">
            <a:alphaModFix/>
          </a:blip>
          <a:srcRect l="10857" t="13222" r="19976" b="1793"/>
          <a:stretch/>
        </p:blipFill>
        <p:spPr>
          <a:xfrm>
            <a:off x="6629400" y="609600"/>
            <a:ext cx="2333137" cy="2343193"/>
          </a:xfrm>
          <a:prstGeom prst="rect">
            <a:avLst/>
          </a:prstGeom>
          <a:noFill/>
          <a:ln>
            <a:noFill/>
          </a:ln>
        </p:spPr>
      </p:pic>
      <p:pic>
        <p:nvPicPr>
          <p:cNvPr id="373" name="Google Shape;373;p46" descr="Image result for draft horses"/>
          <p:cNvPicPr preferRelativeResize="0"/>
          <p:nvPr/>
        </p:nvPicPr>
        <p:blipFill rotWithShape="1">
          <a:blip r:embed="rId5">
            <a:alphaModFix/>
          </a:blip>
          <a:srcRect l="7959" r="12820" b="12589"/>
          <a:stretch/>
        </p:blipFill>
        <p:spPr>
          <a:xfrm>
            <a:off x="152400" y="4588870"/>
            <a:ext cx="3505199" cy="21755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Hot-Blooded Horses</a:t>
            </a:r>
            <a:endParaRPr/>
          </a:p>
        </p:txBody>
      </p:sp>
      <p:sp>
        <p:nvSpPr>
          <p:cNvPr id="157" name="Google Shape;157;p20"/>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Breeds closest resembling Arab type horses</a:t>
            </a:r>
            <a:endParaRPr/>
          </a:p>
          <a:p>
            <a:pPr marL="342900" lvl="0" indent="-342900" algn="l" rtl="0">
              <a:spcBef>
                <a:spcPts val="1000"/>
              </a:spcBef>
              <a:spcAft>
                <a:spcPts val="0"/>
              </a:spcAft>
              <a:buSzPts val="1440"/>
              <a:buChar char="▶"/>
            </a:pPr>
            <a:r>
              <a:rPr lang="en-US"/>
              <a:t>High strung and challenging temperament, fast, energetic, and strong</a:t>
            </a:r>
            <a:endParaRPr/>
          </a:p>
          <a:p>
            <a:pPr marL="342900" lvl="0" indent="-342900" algn="l" rtl="0">
              <a:spcBef>
                <a:spcPts val="1000"/>
              </a:spcBef>
              <a:spcAft>
                <a:spcPts val="0"/>
              </a:spcAft>
              <a:buSzPts val="1440"/>
              <a:buChar char="▶"/>
            </a:pPr>
            <a:r>
              <a:rPr lang="en-US"/>
              <a:t>Often used for racing (endurance and speed)</a:t>
            </a:r>
            <a:endParaRPr/>
          </a:p>
          <a:p>
            <a:pPr marL="342900" lvl="0" indent="-342900" algn="l" rtl="0">
              <a:spcBef>
                <a:spcPts val="1000"/>
              </a:spcBef>
              <a:spcAft>
                <a:spcPts val="0"/>
              </a:spcAft>
              <a:buSzPts val="1440"/>
              <a:buChar char="▶"/>
            </a:pPr>
            <a:r>
              <a:rPr lang="en-US"/>
              <a:t>Breeds under this group:</a:t>
            </a:r>
            <a:endParaRPr/>
          </a:p>
          <a:p>
            <a:pPr marL="742950" lvl="1" indent="-285750" algn="l" rtl="0">
              <a:spcBef>
                <a:spcPts val="1000"/>
              </a:spcBef>
              <a:spcAft>
                <a:spcPts val="0"/>
              </a:spcAft>
              <a:buSzPts val="1280"/>
              <a:buChar char="▶"/>
            </a:pPr>
            <a:r>
              <a:rPr lang="en-US"/>
              <a:t>Arabian</a:t>
            </a:r>
            <a:endParaRPr/>
          </a:p>
          <a:p>
            <a:pPr marL="742950" lvl="1" indent="-285750" algn="l" rtl="0">
              <a:spcBef>
                <a:spcPts val="1000"/>
              </a:spcBef>
              <a:spcAft>
                <a:spcPts val="0"/>
              </a:spcAft>
              <a:buSzPts val="1280"/>
              <a:buChar char="▶"/>
            </a:pPr>
            <a:r>
              <a:rPr lang="en-US"/>
              <a:t>Thoroughbred</a:t>
            </a:r>
            <a:endParaRPr/>
          </a:p>
        </p:txBody>
      </p:sp>
      <p:pic>
        <p:nvPicPr>
          <p:cNvPr id="158" name="Google Shape;158;p20" descr="Image result for american pharoah"/>
          <p:cNvPicPr preferRelativeResize="0"/>
          <p:nvPr/>
        </p:nvPicPr>
        <p:blipFill rotWithShape="1">
          <a:blip r:embed="rId3">
            <a:alphaModFix/>
          </a:blip>
          <a:srcRect l="12711" t="8779" r="11177" b="11005"/>
          <a:stretch/>
        </p:blipFill>
        <p:spPr>
          <a:xfrm>
            <a:off x="4114800" y="2841988"/>
            <a:ext cx="4893735" cy="3872079"/>
          </a:xfrm>
          <a:prstGeom prst="rect">
            <a:avLst/>
          </a:prstGeom>
          <a:noFill/>
          <a:ln>
            <a:noFill/>
          </a:ln>
        </p:spPr>
      </p:pic>
      <p:pic>
        <p:nvPicPr>
          <p:cNvPr id="159" name="Google Shape;159;p20" descr="Image result for arabian endurance race"/>
          <p:cNvPicPr preferRelativeResize="0"/>
          <p:nvPr/>
        </p:nvPicPr>
        <p:blipFill rotWithShape="1">
          <a:blip r:embed="rId4">
            <a:alphaModFix/>
          </a:blip>
          <a:srcRect/>
          <a:stretch/>
        </p:blipFill>
        <p:spPr>
          <a:xfrm>
            <a:off x="183137" y="4050287"/>
            <a:ext cx="4084063" cy="27227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7" descr="Image result for belgian horse"/>
          <p:cNvPicPr preferRelativeResize="0"/>
          <p:nvPr/>
        </p:nvPicPr>
        <p:blipFill rotWithShape="1">
          <a:blip r:embed="rId3">
            <a:alphaModFix/>
          </a:blip>
          <a:srcRect/>
          <a:stretch/>
        </p:blipFill>
        <p:spPr>
          <a:xfrm>
            <a:off x="-1714751" y="-228600"/>
            <a:ext cx="10866857" cy="7239000"/>
          </a:xfrm>
          <a:prstGeom prst="rect">
            <a:avLst/>
          </a:prstGeom>
          <a:noFill/>
          <a:ln>
            <a:noFill/>
          </a:ln>
        </p:spPr>
      </p:pic>
      <p:sp>
        <p:nvSpPr>
          <p:cNvPr id="379" name="Google Shape;379;p47"/>
          <p:cNvSpPr txBox="1"/>
          <p:nvPr/>
        </p:nvSpPr>
        <p:spPr>
          <a:xfrm>
            <a:off x="533400" y="6096000"/>
            <a:ext cx="17526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Belgian</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Belgian (Belgium)</a:t>
            </a:r>
            <a:endParaRPr/>
          </a:p>
        </p:txBody>
      </p:sp>
      <p:sp>
        <p:nvSpPr>
          <p:cNvPr id="385" name="Google Shape;385;p48"/>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Sorrel color - usually with a white mane and tail (most common), bay, or roan with feathering on legs</a:t>
            </a:r>
            <a:endParaRPr/>
          </a:p>
          <a:p>
            <a:pPr marL="342900" lvl="0" indent="-342900" algn="l" rtl="0">
              <a:spcBef>
                <a:spcPts val="1000"/>
              </a:spcBef>
              <a:spcAft>
                <a:spcPts val="0"/>
              </a:spcAft>
              <a:buSzPts val="1440"/>
              <a:buChar char="▶"/>
            </a:pPr>
            <a:r>
              <a:rPr lang="en-US"/>
              <a:t>Usually used for driving and farm work (can pull 6,000-8,000lbs) for 8-10hrs a day</a:t>
            </a:r>
            <a:endParaRPr/>
          </a:p>
        </p:txBody>
      </p:sp>
      <p:sp>
        <p:nvSpPr>
          <p:cNvPr id="386" name="Google Shape;386;p48"/>
          <p:cNvSpPr txBox="1"/>
          <p:nvPr/>
        </p:nvSpPr>
        <p:spPr>
          <a:xfrm>
            <a:off x="4648200" y="214009"/>
            <a:ext cx="43349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16.0-18.0hh</a:t>
            </a:r>
            <a:endParaRPr sz="3500" b="0" i="0" u="none" strike="noStrike" cap="none">
              <a:solidFill>
                <a:schemeClr val="lt1"/>
              </a:solidFill>
              <a:latin typeface="Arial"/>
              <a:ea typeface="Arial"/>
              <a:cs typeface="Arial"/>
              <a:sym typeface="Arial"/>
            </a:endParaRPr>
          </a:p>
        </p:txBody>
      </p:sp>
      <p:pic>
        <p:nvPicPr>
          <p:cNvPr id="387" name="Google Shape;387;p48" descr="Image result for belgian horse"/>
          <p:cNvPicPr preferRelativeResize="0"/>
          <p:nvPr/>
        </p:nvPicPr>
        <p:blipFill rotWithShape="1">
          <a:blip r:embed="rId3">
            <a:alphaModFix/>
          </a:blip>
          <a:srcRect/>
          <a:stretch/>
        </p:blipFill>
        <p:spPr>
          <a:xfrm>
            <a:off x="23448" y="2967538"/>
            <a:ext cx="4670508" cy="3819525"/>
          </a:xfrm>
          <a:prstGeom prst="rect">
            <a:avLst/>
          </a:prstGeom>
          <a:noFill/>
          <a:ln>
            <a:noFill/>
          </a:ln>
        </p:spPr>
      </p:pic>
      <p:pic>
        <p:nvPicPr>
          <p:cNvPr id="388" name="Google Shape;388;p48" descr="Image result for belgian horse"/>
          <p:cNvPicPr preferRelativeResize="0"/>
          <p:nvPr/>
        </p:nvPicPr>
        <p:blipFill rotWithShape="1">
          <a:blip r:embed="rId4">
            <a:alphaModFix/>
          </a:blip>
          <a:srcRect l="11806" r="7025"/>
          <a:stretch/>
        </p:blipFill>
        <p:spPr>
          <a:xfrm flipH="1">
            <a:off x="4714872" y="2967538"/>
            <a:ext cx="4394357" cy="3819525"/>
          </a:xfrm>
          <a:prstGeom prst="rect">
            <a:avLst/>
          </a:prstGeom>
          <a:noFill/>
          <a:ln>
            <a:noFill/>
          </a:ln>
        </p:spPr>
      </p:pic>
      <p:pic>
        <p:nvPicPr>
          <p:cNvPr id="389" name="Google Shape;389;p48" descr="Image result for belgian horse photography"/>
          <p:cNvPicPr preferRelativeResize="0"/>
          <p:nvPr/>
        </p:nvPicPr>
        <p:blipFill rotWithShape="1">
          <a:blip r:embed="rId5">
            <a:alphaModFix/>
          </a:blip>
          <a:srcRect l="11615" r="36470"/>
          <a:stretch/>
        </p:blipFill>
        <p:spPr>
          <a:xfrm>
            <a:off x="7010400" y="995448"/>
            <a:ext cx="1827540" cy="27955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9" descr="Image result for clydesdale"/>
          <p:cNvPicPr preferRelativeResize="0"/>
          <p:nvPr/>
        </p:nvPicPr>
        <p:blipFill rotWithShape="1">
          <a:blip r:embed="rId3">
            <a:alphaModFix/>
          </a:blip>
          <a:srcRect/>
          <a:stretch/>
        </p:blipFill>
        <p:spPr>
          <a:xfrm>
            <a:off x="-1600200" y="-577413"/>
            <a:ext cx="9918700" cy="7428005"/>
          </a:xfrm>
          <a:prstGeom prst="rect">
            <a:avLst/>
          </a:prstGeom>
          <a:noFill/>
          <a:ln>
            <a:noFill/>
          </a:ln>
        </p:spPr>
      </p:pic>
      <p:pic>
        <p:nvPicPr>
          <p:cNvPr id="395" name="Google Shape;395;p49"/>
          <p:cNvPicPr preferRelativeResize="0"/>
          <p:nvPr/>
        </p:nvPicPr>
        <p:blipFill rotWithShape="1">
          <a:blip r:embed="rId4">
            <a:alphaModFix/>
          </a:blip>
          <a:srcRect/>
          <a:stretch/>
        </p:blipFill>
        <p:spPr>
          <a:xfrm>
            <a:off x="-12700" y="-9525"/>
            <a:ext cx="9169400" cy="6877050"/>
          </a:xfrm>
          <a:prstGeom prst="rect">
            <a:avLst/>
          </a:prstGeom>
          <a:noFill/>
          <a:ln>
            <a:noFill/>
          </a:ln>
        </p:spPr>
      </p:pic>
      <p:sp>
        <p:nvSpPr>
          <p:cNvPr id="396" name="Google Shape;396;p49"/>
          <p:cNvSpPr txBox="1"/>
          <p:nvPr/>
        </p:nvSpPr>
        <p:spPr>
          <a:xfrm>
            <a:off x="533400" y="6096000"/>
            <a:ext cx="24384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Clydesdale</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Clydesdale (Scotland)</a:t>
            </a:r>
            <a:endParaRPr/>
          </a:p>
        </p:txBody>
      </p:sp>
      <p:sp>
        <p:nvSpPr>
          <p:cNvPr id="402" name="Google Shape;402;p50"/>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Can be bay, brown, roan, black, or gray with white feathers and white markings</a:t>
            </a:r>
            <a:endParaRPr/>
          </a:p>
          <a:p>
            <a:pPr marL="342900" lvl="0" indent="-342900" algn="l" rtl="0">
              <a:spcBef>
                <a:spcPts val="1000"/>
              </a:spcBef>
              <a:spcAft>
                <a:spcPts val="0"/>
              </a:spcAft>
              <a:buSzPts val="1440"/>
              <a:buChar char="▶"/>
            </a:pPr>
            <a:r>
              <a:rPr lang="en-US"/>
              <a:t>Often used to pull carts (often worked in town rather than on farms)</a:t>
            </a:r>
            <a:endParaRPr/>
          </a:p>
        </p:txBody>
      </p:sp>
      <p:sp>
        <p:nvSpPr>
          <p:cNvPr id="403" name="Google Shape;403;p50"/>
          <p:cNvSpPr txBox="1"/>
          <p:nvPr/>
        </p:nvSpPr>
        <p:spPr>
          <a:xfrm>
            <a:off x="4744501" y="160264"/>
            <a:ext cx="42587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16.0-18.0hh</a:t>
            </a:r>
            <a:endParaRPr sz="3500" b="0" i="0" u="none" strike="noStrike" cap="none">
              <a:solidFill>
                <a:schemeClr val="lt1"/>
              </a:solidFill>
              <a:latin typeface="Arial"/>
              <a:ea typeface="Arial"/>
              <a:cs typeface="Arial"/>
              <a:sym typeface="Arial"/>
            </a:endParaRPr>
          </a:p>
        </p:txBody>
      </p:sp>
      <p:sp>
        <p:nvSpPr>
          <p:cNvPr id="404" name="Google Shape;404;p50" descr="Image result for clydesdal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405" name="Google Shape;405;p50" descr="Image result for clydesdal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406" name="Google Shape;406;p50" descr="Image result for clydesdale"/>
          <p:cNvPicPr preferRelativeResize="0"/>
          <p:nvPr/>
        </p:nvPicPr>
        <p:blipFill rotWithShape="1">
          <a:blip r:embed="rId3">
            <a:alphaModFix/>
          </a:blip>
          <a:srcRect/>
          <a:stretch/>
        </p:blipFill>
        <p:spPr>
          <a:xfrm>
            <a:off x="76200" y="2743200"/>
            <a:ext cx="6131338" cy="4077341"/>
          </a:xfrm>
          <a:prstGeom prst="rect">
            <a:avLst/>
          </a:prstGeom>
          <a:noFill/>
          <a:ln>
            <a:noFill/>
          </a:ln>
        </p:spPr>
      </p:pic>
      <p:pic>
        <p:nvPicPr>
          <p:cNvPr id="407" name="Google Shape;407;p50" descr="Image result for clydesdale"/>
          <p:cNvPicPr preferRelativeResize="0"/>
          <p:nvPr/>
        </p:nvPicPr>
        <p:blipFill rotWithShape="1">
          <a:blip r:embed="rId4">
            <a:alphaModFix/>
          </a:blip>
          <a:srcRect l="19449" t="8321" r="29389" b="7067"/>
          <a:stretch/>
        </p:blipFill>
        <p:spPr>
          <a:xfrm flipH="1">
            <a:off x="5569085" y="3019003"/>
            <a:ext cx="3449896" cy="3801538"/>
          </a:xfrm>
          <a:prstGeom prst="rect">
            <a:avLst/>
          </a:prstGeom>
          <a:noFill/>
          <a:ln>
            <a:noFill/>
          </a:ln>
        </p:spPr>
      </p:pic>
      <p:pic>
        <p:nvPicPr>
          <p:cNvPr id="408" name="Google Shape;408;p50" descr="Image result for clydesdale horse photography"/>
          <p:cNvPicPr preferRelativeResize="0"/>
          <p:nvPr/>
        </p:nvPicPr>
        <p:blipFill rotWithShape="1">
          <a:blip r:embed="rId5">
            <a:alphaModFix/>
          </a:blip>
          <a:srcRect l="41538" t="11573" r="35447" b="36681"/>
          <a:stretch/>
        </p:blipFill>
        <p:spPr>
          <a:xfrm>
            <a:off x="7010400" y="904672"/>
            <a:ext cx="1992834" cy="29815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1"/>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Clydesdale – Commercial</a:t>
            </a:r>
            <a:endParaRPr/>
          </a:p>
        </p:txBody>
      </p:sp>
      <p:pic>
        <p:nvPicPr>
          <p:cNvPr id="415" name="Google Shape;415;p51"/>
          <p:cNvPicPr preferRelativeResize="0">
            <a:picLocks noGrp="1"/>
          </p:cNvPicPr>
          <p:nvPr>
            <p:ph type="body" idx="1"/>
          </p:nvPr>
        </p:nvPicPr>
        <p:blipFill rotWithShape="1">
          <a:blip r:embed="rId3">
            <a:alphaModFix/>
          </a:blip>
          <a:srcRect/>
          <a:stretch/>
        </p:blipFill>
        <p:spPr>
          <a:xfrm>
            <a:off x="76200" y="1219200"/>
            <a:ext cx="8940800" cy="5029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2" descr="Image result for percheron"/>
          <p:cNvPicPr preferRelativeResize="0"/>
          <p:nvPr/>
        </p:nvPicPr>
        <p:blipFill rotWithShape="1">
          <a:blip r:embed="rId3">
            <a:alphaModFix/>
          </a:blip>
          <a:srcRect/>
          <a:stretch/>
        </p:blipFill>
        <p:spPr>
          <a:xfrm>
            <a:off x="-394948" y="-792805"/>
            <a:ext cx="9691347" cy="7803205"/>
          </a:xfrm>
          <a:prstGeom prst="rect">
            <a:avLst/>
          </a:prstGeom>
          <a:noFill/>
          <a:ln>
            <a:noFill/>
          </a:ln>
        </p:spPr>
      </p:pic>
      <p:sp>
        <p:nvSpPr>
          <p:cNvPr id="421" name="Google Shape;421;p52"/>
          <p:cNvSpPr txBox="1"/>
          <p:nvPr/>
        </p:nvSpPr>
        <p:spPr>
          <a:xfrm>
            <a:off x="533400" y="6096000"/>
            <a:ext cx="22860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a:solidFill>
                  <a:schemeClr val="lt1"/>
                </a:solidFill>
                <a:latin typeface="Arial"/>
                <a:ea typeface="Arial"/>
                <a:cs typeface="Arial"/>
                <a:sym typeface="Arial"/>
              </a:rPr>
              <a:t>Percheron</a:t>
            </a:r>
            <a:endParaRPr sz="35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53" descr="Image result for percheron"/>
          <p:cNvPicPr preferRelativeResize="0"/>
          <p:nvPr/>
        </p:nvPicPr>
        <p:blipFill rotWithShape="1">
          <a:blip r:embed="rId3">
            <a:alphaModFix/>
          </a:blip>
          <a:srcRect l="7531" t="12765" b="11959"/>
          <a:stretch/>
        </p:blipFill>
        <p:spPr>
          <a:xfrm>
            <a:off x="152400" y="3429000"/>
            <a:ext cx="4836326" cy="3326860"/>
          </a:xfrm>
          <a:prstGeom prst="rect">
            <a:avLst/>
          </a:prstGeom>
          <a:noFill/>
          <a:ln>
            <a:noFill/>
          </a:ln>
        </p:spPr>
      </p:pic>
      <p:pic>
        <p:nvPicPr>
          <p:cNvPr id="427" name="Google Shape;427;p53" descr="Image result for percheron"/>
          <p:cNvPicPr preferRelativeResize="0"/>
          <p:nvPr/>
        </p:nvPicPr>
        <p:blipFill rotWithShape="1">
          <a:blip r:embed="rId4">
            <a:alphaModFix/>
          </a:blip>
          <a:srcRect/>
          <a:stretch/>
        </p:blipFill>
        <p:spPr>
          <a:xfrm flipH="1">
            <a:off x="4419600" y="2868876"/>
            <a:ext cx="4118043" cy="3886984"/>
          </a:xfrm>
          <a:prstGeom prst="rect">
            <a:avLst/>
          </a:prstGeom>
          <a:noFill/>
          <a:ln>
            <a:noFill/>
          </a:ln>
        </p:spPr>
      </p:pic>
      <p:sp>
        <p:nvSpPr>
          <p:cNvPr id="428" name="Google Shape;428;p53"/>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Percheron (France)</a:t>
            </a:r>
            <a:endParaRPr/>
          </a:p>
        </p:txBody>
      </p:sp>
      <p:sp>
        <p:nvSpPr>
          <p:cNvPr id="429" name="Google Shape;429;p53"/>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Gray or black coat color (often born black and turn gray by age 3)</a:t>
            </a:r>
            <a:endParaRPr/>
          </a:p>
          <a:p>
            <a:pPr marL="342900" lvl="0" indent="-342900" algn="l" rtl="0">
              <a:spcBef>
                <a:spcPts val="1000"/>
              </a:spcBef>
              <a:spcAft>
                <a:spcPts val="0"/>
              </a:spcAft>
              <a:buSzPts val="1440"/>
              <a:buChar char="▶"/>
            </a:pPr>
            <a:r>
              <a:rPr lang="en-US"/>
              <a:t>Often used in riding in addition to draft work</a:t>
            </a:r>
            <a:endParaRPr/>
          </a:p>
          <a:p>
            <a:pPr marL="342900" lvl="0" indent="-342900" algn="l" rtl="0">
              <a:spcBef>
                <a:spcPts val="1000"/>
              </a:spcBef>
              <a:spcAft>
                <a:spcPts val="0"/>
              </a:spcAft>
              <a:buSzPts val="1440"/>
              <a:buChar char="▶"/>
            </a:pPr>
            <a:r>
              <a:rPr lang="en-US" u="sng"/>
              <a:t>Don’t have feathers</a:t>
            </a:r>
            <a:r>
              <a:rPr lang="en-US"/>
              <a:t> on the legs like many other draft breeds</a:t>
            </a:r>
            <a:endParaRPr/>
          </a:p>
        </p:txBody>
      </p:sp>
      <p:sp>
        <p:nvSpPr>
          <p:cNvPr id="430" name="Google Shape;430;p53"/>
          <p:cNvSpPr txBox="1"/>
          <p:nvPr/>
        </p:nvSpPr>
        <p:spPr>
          <a:xfrm>
            <a:off x="4800600" y="214009"/>
            <a:ext cx="41825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a:solidFill>
                  <a:schemeClr val="lt1"/>
                </a:solidFill>
                <a:latin typeface="Arial"/>
                <a:ea typeface="Arial"/>
                <a:cs typeface="Arial"/>
                <a:sym typeface="Arial"/>
              </a:rPr>
              <a:t>Height: 15.0-19.0hh</a:t>
            </a:r>
            <a:endParaRPr sz="3500">
              <a:solidFill>
                <a:schemeClr val="lt1"/>
              </a:solidFill>
              <a:latin typeface="Arial"/>
              <a:ea typeface="Arial"/>
              <a:cs typeface="Arial"/>
              <a:sym typeface="Arial"/>
            </a:endParaRPr>
          </a:p>
        </p:txBody>
      </p:sp>
      <p:pic>
        <p:nvPicPr>
          <p:cNvPr id="431" name="Google Shape;431;p53" descr="Image result for percheron horse photography"/>
          <p:cNvPicPr preferRelativeResize="0"/>
          <p:nvPr/>
        </p:nvPicPr>
        <p:blipFill rotWithShape="1">
          <a:blip r:embed="rId5">
            <a:alphaModFix/>
          </a:blip>
          <a:srcRect l="50000" t="7186" b="42625"/>
          <a:stretch/>
        </p:blipFill>
        <p:spPr>
          <a:xfrm>
            <a:off x="6996258" y="927370"/>
            <a:ext cx="1983632" cy="297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1" descr="Image result for arabian"/>
          <p:cNvPicPr preferRelativeResize="0"/>
          <p:nvPr/>
        </p:nvPicPr>
        <p:blipFill rotWithShape="1">
          <a:blip r:embed="rId3">
            <a:alphaModFix/>
          </a:blip>
          <a:srcRect/>
          <a:stretch/>
        </p:blipFill>
        <p:spPr>
          <a:xfrm flipH="1">
            <a:off x="-14775" y="-152400"/>
            <a:ext cx="9195796" cy="7315200"/>
          </a:xfrm>
          <a:prstGeom prst="rect">
            <a:avLst/>
          </a:prstGeom>
          <a:noFill/>
          <a:ln>
            <a:noFill/>
          </a:ln>
        </p:spPr>
      </p:pic>
      <p:sp>
        <p:nvSpPr>
          <p:cNvPr id="165" name="Google Shape;165;p21"/>
          <p:cNvSpPr txBox="1"/>
          <p:nvPr/>
        </p:nvSpPr>
        <p:spPr>
          <a:xfrm>
            <a:off x="533400" y="6096000"/>
            <a:ext cx="18288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Arabian</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Arabian (Middle East)</a:t>
            </a:r>
            <a:endParaRPr/>
          </a:p>
        </p:txBody>
      </p:sp>
      <p:sp>
        <p:nvSpPr>
          <p:cNvPr id="171" name="Google Shape;171;p22"/>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Oldest breed on record with documented lineage</a:t>
            </a:r>
            <a:endParaRPr/>
          </a:p>
          <a:p>
            <a:pPr marL="342900" lvl="0" indent="-342900" algn="l" rtl="0">
              <a:spcBef>
                <a:spcPts val="1000"/>
              </a:spcBef>
              <a:spcAft>
                <a:spcPts val="0"/>
              </a:spcAft>
              <a:buSzPts val="1440"/>
              <a:buChar char="▶"/>
            </a:pPr>
            <a:r>
              <a:rPr lang="en-US"/>
              <a:t>Can be chestnut, bay, gray, black, and roan</a:t>
            </a:r>
            <a:endParaRPr/>
          </a:p>
          <a:p>
            <a:pPr marL="342900" lvl="0" indent="-342900" algn="l" rtl="0">
              <a:spcBef>
                <a:spcPts val="1000"/>
              </a:spcBef>
              <a:spcAft>
                <a:spcPts val="0"/>
              </a:spcAft>
              <a:buSzPts val="1440"/>
              <a:buChar char="▶"/>
            </a:pPr>
            <a:r>
              <a:rPr lang="en-US"/>
              <a:t>Often used for endurance racing (especially in the middle east)</a:t>
            </a:r>
            <a:endParaRPr/>
          </a:p>
          <a:p>
            <a:pPr marL="342900" lvl="0" indent="-342900" algn="l" rtl="0">
              <a:spcBef>
                <a:spcPts val="1000"/>
              </a:spcBef>
              <a:spcAft>
                <a:spcPts val="0"/>
              </a:spcAft>
              <a:buSzPts val="1440"/>
              <a:buChar char="▶"/>
            </a:pPr>
            <a:r>
              <a:rPr lang="en-US"/>
              <a:t>Petite frame with a small, dished face. Tail has a high carriage. Short back (less vertebrae than other breeds) with a long, arching neck.</a:t>
            </a:r>
            <a:endParaRPr/>
          </a:p>
        </p:txBody>
      </p:sp>
      <p:pic>
        <p:nvPicPr>
          <p:cNvPr id="172" name="Google Shape;172;p22" descr="Image result for arabian"/>
          <p:cNvPicPr preferRelativeResize="0"/>
          <p:nvPr/>
        </p:nvPicPr>
        <p:blipFill rotWithShape="1">
          <a:blip r:embed="rId3">
            <a:alphaModFix/>
          </a:blip>
          <a:srcRect l="14103" t="4601" b="36254"/>
          <a:stretch/>
        </p:blipFill>
        <p:spPr>
          <a:xfrm>
            <a:off x="990600" y="3810000"/>
            <a:ext cx="3541317" cy="3048000"/>
          </a:xfrm>
          <a:prstGeom prst="rect">
            <a:avLst/>
          </a:prstGeom>
          <a:noFill/>
          <a:ln>
            <a:noFill/>
          </a:ln>
        </p:spPr>
      </p:pic>
      <p:pic>
        <p:nvPicPr>
          <p:cNvPr id="173" name="Google Shape;173;p22" descr="Image result for arabian"/>
          <p:cNvPicPr preferRelativeResize="0"/>
          <p:nvPr/>
        </p:nvPicPr>
        <p:blipFill rotWithShape="1">
          <a:blip r:embed="rId4">
            <a:alphaModFix/>
          </a:blip>
          <a:srcRect l="14295" t="10101" r="17339" b="7878"/>
          <a:stretch/>
        </p:blipFill>
        <p:spPr>
          <a:xfrm>
            <a:off x="5562600" y="3456741"/>
            <a:ext cx="3429000" cy="3291192"/>
          </a:xfrm>
          <a:prstGeom prst="rect">
            <a:avLst/>
          </a:prstGeom>
          <a:noFill/>
          <a:ln>
            <a:noFill/>
          </a:ln>
        </p:spPr>
      </p:pic>
      <p:sp>
        <p:nvSpPr>
          <p:cNvPr id="174" name="Google Shape;174;p22"/>
          <p:cNvSpPr txBox="1"/>
          <p:nvPr/>
        </p:nvSpPr>
        <p:spPr>
          <a:xfrm>
            <a:off x="4876800" y="228600"/>
            <a:ext cx="41063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14.0-15.3hh</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3" descr="Image result for secretariat"/>
          <p:cNvPicPr preferRelativeResize="0"/>
          <p:nvPr/>
        </p:nvPicPr>
        <p:blipFill rotWithShape="1">
          <a:blip r:embed="rId3">
            <a:alphaModFix/>
          </a:blip>
          <a:srcRect/>
          <a:stretch/>
        </p:blipFill>
        <p:spPr>
          <a:xfrm>
            <a:off x="0" y="-762000"/>
            <a:ext cx="9616074" cy="7696200"/>
          </a:xfrm>
          <a:prstGeom prst="rect">
            <a:avLst/>
          </a:prstGeom>
          <a:noFill/>
          <a:ln>
            <a:noFill/>
          </a:ln>
        </p:spPr>
      </p:pic>
      <p:sp>
        <p:nvSpPr>
          <p:cNvPr id="180" name="Google Shape;180;p23"/>
          <p:cNvSpPr txBox="1"/>
          <p:nvPr/>
        </p:nvSpPr>
        <p:spPr>
          <a:xfrm>
            <a:off x="533400" y="6096000"/>
            <a:ext cx="3048000"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Thoroughbred</a:t>
            </a:r>
            <a:endParaRPr sz="3500" b="0" i="0" u="none" strike="noStrike" cap="none">
              <a:solidFill>
                <a:schemeClr val="lt1"/>
              </a:solidFill>
              <a:latin typeface="Arial"/>
              <a:ea typeface="Arial"/>
              <a:cs typeface="Arial"/>
              <a:sym typeface="Arial"/>
            </a:endParaRPr>
          </a:p>
        </p:txBody>
      </p:sp>
      <p:sp>
        <p:nvSpPr>
          <p:cNvPr id="181" name="Google Shape;181;p23"/>
          <p:cNvSpPr txBox="1"/>
          <p:nvPr/>
        </p:nvSpPr>
        <p:spPr>
          <a:xfrm>
            <a:off x="5410200" y="228600"/>
            <a:ext cx="3383604" cy="1981200"/>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Trivia: can anyone name this famous racehorse?</a:t>
            </a:r>
            <a:endParaRPr sz="3200" b="0" i="0" u="none" strike="noStrike" cap="none">
              <a:solidFill>
                <a:schemeClr val="lt1"/>
              </a:solidFill>
              <a:latin typeface="Arial"/>
              <a:ea typeface="Arial"/>
              <a:cs typeface="Arial"/>
              <a:sym typeface="Arial"/>
            </a:endParaRPr>
          </a:p>
        </p:txBody>
      </p:sp>
      <p:sp>
        <p:nvSpPr>
          <p:cNvPr id="182" name="Google Shape;182;p23"/>
          <p:cNvSpPr txBox="1"/>
          <p:nvPr/>
        </p:nvSpPr>
        <p:spPr>
          <a:xfrm>
            <a:off x="5410200" y="2362200"/>
            <a:ext cx="3383604" cy="838200"/>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Answer: Secretariat</a:t>
            </a:r>
            <a:endParaRPr sz="3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Thoroughbred (England)</a:t>
            </a:r>
            <a:endParaRPr/>
          </a:p>
        </p:txBody>
      </p:sp>
      <p:sp>
        <p:nvSpPr>
          <p:cNvPr id="188" name="Google Shape;188;p24"/>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Found in all solid colors (black is rare)</a:t>
            </a:r>
            <a:endParaRPr/>
          </a:p>
          <a:p>
            <a:pPr marL="342900" lvl="0" indent="-342900" algn="l" rtl="0">
              <a:spcBef>
                <a:spcPts val="1000"/>
              </a:spcBef>
              <a:spcAft>
                <a:spcPts val="0"/>
              </a:spcAft>
              <a:buSzPts val="1440"/>
              <a:buChar char="▶"/>
            </a:pPr>
            <a:r>
              <a:rPr lang="en-US"/>
              <a:t>Developed for racing (track – middle distances)</a:t>
            </a:r>
            <a:endParaRPr/>
          </a:p>
          <a:p>
            <a:pPr marL="742950" lvl="1" indent="-285750" algn="l" rtl="0">
              <a:spcBef>
                <a:spcPts val="1000"/>
              </a:spcBef>
              <a:spcAft>
                <a:spcPts val="0"/>
              </a:spcAft>
              <a:buSzPts val="1280"/>
              <a:buChar char="▶"/>
            </a:pPr>
            <a:r>
              <a:rPr lang="en-US"/>
              <a:t>Racing speeds around 40mph</a:t>
            </a:r>
            <a:endParaRPr/>
          </a:p>
          <a:p>
            <a:pPr marL="342900" lvl="0" indent="-342900" algn="l" rtl="0">
              <a:spcBef>
                <a:spcPts val="1000"/>
              </a:spcBef>
              <a:spcAft>
                <a:spcPts val="0"/>
              </a:spcAft>
              <a:buSzPts val="1440"/>
              <a:buChar char="▶"/>
            </a:pPr>
            <a:r>
              <a:rPr lang="en-US"/>
              <a:t>Taller than the Arabian, but maintains fairly lean frame</a:t>
            </a:r>
            <a:endParaRPr/>
          </a:p>
          <a:p>
            <a:pPr marL="342900" lvl="0" indent="-342900" algn="l" rtl="0">
              <a:spcBef>
                <a:spcPts val="1000"/>
              </a:spcBef>
              <a:spcAft>
                <a:spcPts val="0"/>
              </a:spcAft>
              <a:buSzPts val="1440"/>
              <a:buChar char="▶"/>
            </a:pPr>
            <a:r>
              <a:rPr lang="en-US"/>
              <a:t>Commonly used in many disciplines (ex. jumping, barrel racing, fox hunting, etc.)</a:t>
            </a:r>
            <a:endParaRPr/>
          </a:p>
        </p:txBody>
      </p:sp>
      <p:sp>
        <p:nvSpPr>
          <p:cNvPr id="189" name="Google Shape;189;p24"/>
          <p:cNvSpPr txBox="1"/>
          <p:nvPr/>
        </p:nvSpPr>
        <p:spPr>
          <a:xfrm>
            <a:off x="4724807" y="152582"/>
            <a:ext cx="4334933" cy="581543"/>
          </a:xfrm>
          <a:prstGeom prst="rect">
            <a:avLst/>
          </a:prstGeom>
          <a:gradFill>
            <a:gsLst>
              <a:gs pos="0">
                <a:schemeClr val="accent1"/>
              </a:gs>
              <a:gs pos="80000">
                <a:srgbClr val="073E87">
                  <a:alpha val="40784"/>
                </a:srgbClr>
              </a:gs>
              <a:gs pos="100000">
                <a:srgbClr val="073E87">
                  <a:alpha val="40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500"/>
              <a:buFont typeface="Arial"/>
              <a:buNone/>
            </a:pPr>
            <a:r>
              <a:rPr lang="en-US" sz="3500" b="0" i="0" u="none" strike="noStrike" cap="none">
                <a:solidFill>
                  <a:schemeClr val="lt1"/>
                </a:solidFill>
                <a:latin typeface="Arial"/>
                <a:ea typeface="Arial"/>
                <a:cs typeface="Arial"/>
                <a:sym typeface="Arial"/>
              </a:rPr>
              <a:t>Height: 15.3-17.0hh</a:t>
            </a:r>
            <a:endParaRPr sz="3500" b="0" i="0" u="none" strike="noStrike" cap="none">
              <a:solidFill>
                <a:schemeClr val="lt1"/>
              </a:solidFill>
              <a:latin typeface="Arial"/>
              <a:ea typeface="Arial"/>
              <a:cs typeface="Arial"/>
              <a:sym typeface="Arial"/>
            </a:endParaRPr>
          </a:p>
        </p:txBody>
      </p:sp>
      <p:pic>
        <p:nvPicPr>
          <p:cNvPr id="190" name="Google Shape;190;p24" descr="Image result for thoroughbred"/>
          <p:cNvPicPr preferRelativeResize="0"/>
          <p:nvPr/>
        </p:nvPicPr>
        <p:blipFill rotWithShape="1">
          <a:blip r:embed="rId3">
            <a:alphaModFix/>
          </a:blip>
          <a:srcRect l="7244" r="17528"/>
          <a:stretch/>
        </p:blipFill>
        <p:spPr>
          <a:xfrm>
            <a:off x="76200" y="3626125"/>
            <a:ext cx="4191000" cy="3131738"/>
          </a:xfrm>
          <a:prstGeom prst="rect">
            <a:avLst/>
          </a:prstGeom>
          <a:noFill/>
          <a:ln>
            <a:noFill/>
          </a:ln>
        </p:spPr>
      </p:pic>
      <p:pic>
        <p:nvPicPr>
          <p:cNvPr id="191" name="Google Shape;191;p24" descr="Image result for thoroughbred"/>
          <p:cNvPicPr preferRelativeResize="0"/>
          <p:nvPr/>
        </p:nvPicPr>
        <p:blipFill rotWithShape="1">
          <a:blip r:embed="rId4">
            <a:alphaModFix/>
          </a:blip>
          <a:srcRect/>
          <a:stretch/>
        </p:blipFill>
        <p:spPr>
          <a:xfrm>
            <a:off x="4419600" y="3353539"/>
            <a:ext cx="4274677" cy="3410242"/>
          </a:xfrm>
          <a:prstGeom prst="rect">
            <a:avLst/>
          </a:prstGeom>
          <a:noFill/>
          <a:ln>
            <a:noFill/>
          </a:ln>
        </p:spPr>
      </p:pic>
      <p:pic>
        <p:nvPicPr>
          <p:cNvPr id="192" name="Google Shape;192;p24" descr="Image result for thoroughbred horse photography"/>
          <p:cNvPicPr preferRelativeResize="0"/>
          <p:nvPr/>
        </p:nvPicPr>
        <p:blipFill rotWithShape="1">
          <a:blip r:embed="rId5">
            <a:alphaModFix/>
          </a:blip>
          <a:srcRect/>
          <a:stretch/>
        </p:blipFill>
        <p:spPr>
          <a:xfrm>
            <a:off x="6943941" y="1043152"/>
            <a:ext cx="1990553" cy="29858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Thoroughbred - Secretariat</a:t>
            </a:r>
            <a:endParaRPr/>
          </a:p>
        </p:txBody>
      </p:sp>
      <p:pic>
        <p:nvPicPr>
          <p:cNvPr id="198" name="Google Shape;198;p25"/>
          <p:cNvPicPr preferRelativeResize="0">
            <a:picLocks noGrp="1"/>
          </p:cNvPicPr>
          <p:nvPr>
            <p:ph type="body" idx="1"/>
          </p:nvPr>
        </p:nvPicPr>
        <p:blipFill rotWithShape="1">
          <a:blip r:embed="rId3">
            <a:alphaModFix/>
          </a:blip>
          <a:srcRect/>
          <a:stretch/>
        </p:blipFill>
        <p:spPr>
          <a:xfrm>
            <a:off x="93133" y="1295400"/>
            <a:ext cx="8940800" cy="502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609599" y="609600"/>
            <a:ext cx="6347713" cy="6851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Warm-blooded Horses</a:t>
            </a:r>
            <a:endParaRPr/>
          </a:p>
        </p:txBody>
      </p:sp>
      <p:sp>
        <p:nvSpPr>
          <p:cNvPr id="205" name="Google Shape;205;p26"/>
          <p:cNvSpPr txBox="1">
            <a:spLocks noGrp="1"/>
          </p:cNvSpPr>
          <p:nvPr>
            <p:ph type="body" idx="1"/>
          </p:nvPr>
        </p:nvSpPr>
        <p:spPr>
          <a:xfrm>
            <a:off x="609599" y="1375646"/>
            <a:ext cx="6347714" cy="466571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Created when large, heavy war horses were crossed with the lighter/faster hot-blooded breeds</a:t>
            </a:r>
            <a:endParaRPr/>
          </a:p>
          <a:p>
            <a:pPr marL="342900" lvl="0" indent="-342900" algn="l" rtl="0">
              <a:spcBef>
                <a:spcPts val="1000"/>
              </a:spcBef>
              <a:spcAft>
                <a:spcPts val="0"/>
              </a:spcAft>
              <a:buSzPts val="1440"/>
              <a:buChar char="▶"/>
            </a:pPr>
            <a:r>
              <a:rPr lang="en-US"/>
              <a:t>More mild temperament than hot-blooded horses and quicker/more agile than cold-blooded (draft) horses</a:t>
            </a:r>
            <a:endParaRPr/>
          </a:p>
          <a:p>
            <a:pPr marL="342900" lvl="0" indent="-342900" algn="l" rtl="0">
              <a:spcBef>
                <a:spcPts val="1000"/>
              </a:spcBef>
              <a:spcAft>
                <a:spcPts val="0"/>
              </a:spcAft>
              <a:buSzPts val="1440"/>
              <a:buChar char="▶"/>
            </a:pPr>
            <a:r>
              <a:rPr lang="en-US"/>
              <a:t>Breeds under this group:</a:t>
            </a:r>
            <a:endParaRPr/>
          </a:p>
          <a:p>
            <a:pPr marL="742950" lvl="1" indent="-285750" algn="l" rtl="0">
              <a:spcBef>
                <a:spcPts val="1000"/>
              </a:spcBef>
              <a:spcAft>
                <a:spcPts val="0"/>
              </a:spcAft>
              <a:buSzPts val="1280"/>
              <a:buChar char="▶"/>
            </a:pPr>
            <a:r>
              <a:rPr lang="en-US"/>
              <a:t>Appaloosa</a:t>
            </a:r>
            <a:endParaRPr/>
          </a:p>
          <a:p>
            <a:pPr marL="742950" lvl="1" indent="-285750" algn="l" rtl="0">
              <a:spcBef>
                <a:spcPts val="1000"/>
              </a:spcBef>
              <a:spcAft>
                <a:spcPts val="0"/>
              </a:spcAft>
              <a:buSzPts val="1280"/>
              <a:buChar char="▶"/>
            </a:pPr>
            <a:r>
              <a:rPr lang="en-US"/>
              <a:t>Morgan</a:t>
            </a:r>
            <a:endParaRPr/>
          </a:p>
          <a:p>
            <a:pPr marL="742950" lvl="1" indent="-285750" algn="l" rtl="0">
              <a:spcBef>
                <a:spcPts val="1000"/>
              </a:spcBef>
              <a:spcAft>
                <a:spcPts val="0"/>
              </a:spcAft>
              <a:buSzPts val="1280"/>
              <a:buChar char="▶"/>
            </a:pPr>
            <a:r>
              <a:rPr lang="en-US"/>
              <a:t>Paint Horse</a:t>
            </a:r>
            <a:endParaRPr/>
          </a:p>
          <a:p>
            <a:pPr marL="742950" lvl="1" indent="-285750" algn="l" rtl="0">
              <a:spcBef>
                <a:spcPts val="1000"/>
              </a:spcBef>
              <a:spcAft>
                <a:spcPts val="0"/>
              </a:spcAft>
              <a:buSzPts val="1280"/>
              <a:buChar char="▶"/>
            </a:pPr>
            <a:r>
              <a:rPr lang="en-US"/>
              <a:t>Quarter Horse</a:t>
            </a:r>
            <a:endParaRPr/>
          </a:p>
          <a:p>
            <a:pPr marL="742950" lvl="1" indent="-285750" algn="l" rtl="0">
              <a:spcBef>
                <a:spcPts val="1000"/>
              </a:spcBef>
              <a:spcAft>
                <a:spcPts val="0"/>
              </a:spcAft>
              <a:buSzPts val="1280"/>
              <a:buChar char="▶"/>
            </a:pPr>
            <a:r>
              <a:rPr lang="en-US"/>
              <a:t>Saddlebread</a:t>
            </a:r>
            <a:endParaRPr/>
          </a:p>
          <a:p>
            <a:pPr marL="742950" lvl="1" indent="-285750" algn="l" rtl="0">
              <a:spcBef>
                <a:spcPts val="1000"/>
              </a:spcBef>
              <a:spcAft>
                <a:spcPts val="0"/>
              </a:spcAft>
              <a:buSzPts val="1280"/>
              <a:buChar char="▶"/>
            </a:pPr>
            <a:r>
              <a:rPr lang="en-US"/>
              <a:t>Tennessee Walking Horse</a:t>
            </a:r>
            <a:endParaRPr/>
          </a:p>
        </p:txBody>
      </p:sp>
      <p:pic>
        <p:nvPicPr>
          <p:cNvPr id="206" name="Google Shape;206;p26" descr="Image result for reining"/>
          <p:cNvPicPr preferRelativeResize="0"/>
          <p:nvPr/>
        </p:nvPicPr>
        <p:blipFill rotWithShape="1">
          <a:blip r:embed="rId3">
            <a:alphaModFix/>
          </a:blip>
          <a:srcRect/>
          <a:stretch/>
        </p:blipFill>
        <p:spPr>
          <a:xfrm>
            <a:off x="3855058" y="3505200"/>
            <a:ext cx="5176298" cy="3200400"/>
          </a:xfrm>
          <a:prstGeom prst="rect">
            <a:avLst/>
          </a:prstGeom>
          <a:noFill/>
          <a:ln>
            <a:noFill/>
          </a:ln>
        </p:spPr>
      </p:pic>
    </p:spTree>
  </p:cSld>
  <p:clrMapOvr>
    <a:masterClrMapping/>
  </p:clrMapOvr>
</p:sld>
</file>

<file path=ppt/theme/theme1.xml><?xml version="1.0" encoding="utf-8"?>
<a:theme xmlns:a="http://schemas.openxmlformats.org/drawingml/2006/main" name="FFA themes">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On-screen Show (4:3)</PresentationFormat>
  <Paragraphs>151</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Noto Sans Symbols</vt:lpstr>
      <vt:lpstr>Trebuchet MS</vt:lpstr>
      <vt:lpstr>FFA themes</vt:lpstr>
      <vt:lpstr>PowerPoint Presentation</vt:lpstr>
      <vt:lpstr>Light Horses:</vt:lpstr>
      <vt:lpstr>Hot-Blooded Horses</vt:lpstr>
      <vt:lpstr>PowerPoint Presentation</vt:lpstr>
      <vt:lpstr>Arabian (Middle East)</vt:lpstr>
      <vt:lpstr>PowerPoint Presentation</vt:lpstr>
      <vt:lpstr>Thoroughbred (England)</vt:lpstr>
      <vt:lpstr>Thoroughbred - Secretariat</vt:lpstr>
      <vt:lpstr>Warm-blooded Horses</vt:lpstr>
      <vt:lpstr>PowerPoint Presentation</vt:lpstr>
      <vt:lpstr>Appaloosa (USA – Native Americans)</vt:lpstr>
      <vt:lpstr>5 Appaloosa Coat Patterns:</vt:lpstr>
      <vt:lpstr>PowerPoint Presentation</vt:lpstr>
      <vt:lpstr>Morgan (USA)</vt:lpstr>
      <vt:lpstr>PowerPoint Presentation</vt:lpstr>
      <vt:lpstr>Paint (USA – Native Americans)</vt:lpstr>
      <vt:lpstr>Paint Color Patterns:</vt:lpstr>
      <vt:lpstr>Paint - Hidalgo</vt:lpstr>
      <vt:lpstr>PowerPoint Presentation</vt:lpstr>
      <vt:lpstr>Quarter Horse (USA)</vt:lpstr>
      <vt:lpstr>Quarter Horse - Cutting</vt:lpstr>
      <vt:lpstr>Racing Comparisons:</vt:lpstr>
      <vt:lpstr>PowerPoint Presentation</vt:lpstr>
      <vt:lpstr>Saddlebred (USA)</vt:lpstr>
      <vt:lpstr>Saddlebred - Rack</vt:lpstr>
      <vt:lpstr>PowerPoint Presentation</vt:lpstr>
      <vt:lpstr>Tennessee Walking Horse (USA – Tennessee)</vt:lpstr>
      <vt:lpstr>Tennessee Walking Horse – Running Walk</vt:lpstr>
      <vt:lpstr>Draft Horses:</vt:lpstr>
      <vt:lpstr>PowerPoint Presentation</vt:lpstr>
      <vt:lpstr>Belgian (Belgium)</vt:lpstr>
      <vt:lpstr>PowerPoint Presentation</vt:lpstr>
      <vt:lpstr>Clydesdale (Scotland)</vt:lpstr>
      <vt:lpstr>Clydesdale – Commercial</vt:lpstr>
      <vt:lpstr>PowerPoint Presentation</vt:lpstr>
      <vt:lpstr>Percheron (France)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MEISCHEN</dc:creator>
  <cp:lastModifiedBy>TYLER MEISCHEN</cp:lastModifiedBy>
  <cp:revision>1</cp:revision>
  <dcterms:modified xsi:type="dcterms:W3CDTF">2019-01-16T22:12:33Z</dcterms:modified>
</cp:coreProperties>
</file>