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ABCCC51-0C2A-48AE-AE97-C457E3F7B27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7485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820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824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Holsteins produce more gallons of milk on average than any other breed of cattle!</a:t>
            </a:r>
            <a:endParaRPr/>
          </a:p>
        </p:txBody>
      </p:sp>
      <p:sp>
        <p:nvSpPr>
          <p:cNvPr id="254" name="Google Shape;25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87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694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329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68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304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678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995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068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23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899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293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893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135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8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795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568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732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5411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sure the students can identify the difference between Herefords and Simmental!!!</a:t>
            </a:r>
            <a:endParaRPr/>
          </a:p>
        </p:txBody>
      </p:sp>
      <p:sp>
        <p:nvSpPr>
          <p:cNvPr id="392" name="Google Shape;39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513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01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501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2348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5749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70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31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464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206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8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34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golden color is due to high beta-carotene concentrations (like carrots!)</a:t>
            </a:r>
            <a:endParaRPr/>
          </a:p>
        </p:txBody>
      </p:sp>
      <p:sp>
        <p:nvSpPr>
          <p:cNvPr id="237" name="Google Shape;23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26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2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6" name="Google Shape;26;p2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" name="Google Shape;28;p2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4840">
                <a:alpha val="69803"/>
              </a:srgb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F333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2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2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333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9" name="Google Shape;99;p12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333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333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333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 rot="5400000">
            <a:off x="3840993" y="2745919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 rot="5400000">
            <a:off x="581386" y="637812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/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Click to edit Master title style</a:t>
            </a:r>
            <a:endParaRPr sz="36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3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4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>
            <a:spLocks noGrp="1"/>
          </p:cNvSpPr>
          <p:nvPr>
            <p:ph type="pic" idx="2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Google Shape;11;p1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;p1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" name="Google Shape;14;p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F333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 descr="Image result for ranch photogra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3000" y="-445875"/>
            <a:ext cx="11052159" cy="7312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8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40" name="Google Shape;140;p1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18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8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3" name="Google Shape;143;p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4840">
                <a:alpha val="69803"/>
              </a:srgbClr>
            </a:solidFill>
            <a:ln>
              <a:noFill/>
            </a:ln>
          </p:spPr>
        </p:sp>
        <p:sp>
          <p:nvSpPr>
            <p:cNvPr id="147" name="Google Shape;147;p18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F333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8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18"/>
          <p:cNvSpPr txBox="1"/>
          <p:nvPr/>
        </p:nvSpPr>
        <p:spPr>
          <a:xfrm>
            <a:off x="145776" y="4343401"/>
            <a:ext cx="6864653" cy="1578474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Livestock Breeds: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Cattle, goats, sheep, swine</a:t>
            </a:r>
            <a:endParaRPr sz="4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145775" y="6019800"/>
            <a:ext cx="4591688" cy="780891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Partnership for Environmental Education and Rural Health at 	</a:t>
            </a:r>
            <a:endParaRPr/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College of Veterinary Medicine &amp; Biomedical Sciences, Texas A&amp;M University  </a:t>
            </a:r>
            <a:endParaRPr/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640"/>
              <a:buFont typeface="Noto Sans Symbols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Funding support from the National Institutes of Health Office of Research Infrastructure Programs (ORIP)</a:t>
            </a:r>
            <a:endParaRPr/>
          </a:p>
          <a:p>
            <a:pPr marL="342900" marR="0" lvl="0" indent="-28702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880"/>
              <a:buFont typeface="Noto Sans Symbols"/>
              <a:buNone/>
            </a:pPr>
            <a:endParaRPr sz="1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7" descr="https://www.midwestdairy.com/wp-content/uploads/2015/09/Cow-Breeds-Holstein_lp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04800" y="-2875"/>
            <a:ext cx="9613458" cy="687493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 txBox="1"/>
          <p:nvPr/>
        </p:nvSpPr>
        <p:spPr>
          <a:xfrm>
            <a:off x="533400" y="5943599"/>
            <a:ext cx="25146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Holstein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299999" y="878400"/>
            <a:ext cx="5116953" cy="408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Holsteins are the black and white cows that you typically think of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Like the chick-fil-a cow!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Spotted with a unique pattern (like a thumbprint!)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Most popular milking cow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Known for </a:t>
            </a:r>
            <a:r>
              <a:rPr lang="en-US" sz="2000" u="sng"/>
              <a:t>volume</a:t>
            </a:r>
            <a:r>
              <a:rPr lang="en-US" sz="2000"/>
              <a:t> of milk produced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approx. 20,000lbs in 305 days</a:t>
            </a:r>
            <a:endParaRPr/>
          </a:p>
          <a:p>
            <a:pPr marL="342892" lvl="1" indent="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pic>
        <p:nvPicPr>
          <p:cNvPr id="257" name="Google Shape;2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28507">
            <a:off x="5079368" y="2221910"/>
            <a:ext cx="1219641" cy="170733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609600" y="18229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Holstein (Netherlands)</a:t>
            </a:r>
            <a:endParaRPr/>
          </a:p>
        </p:txBody>
      </p:sp>
      <p:pic>
        <p:nvPicPr>
          <p:cNvPr id="259" name="Google Shape;25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675" y="3816966"/>
            <a:ext cx="4316073" cy="318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5134" y="148423"/>
            <a:ext cx="3005225" cy="212628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6">
            <a:alphaModFix/>
          </a:blip>
          <a:srcRect l="5068" t="25690" r="22396" b="4233"/>
          <a:stretch/>
        </p:blipFill>
        <p:spPr>
          <a:xfrm>
            <a:off x="178958" y="4120587"/>
            <a:ext cx="4123235" cy="2651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Happy Cows Commercial</a:t>
            </a:r>
            <a:endParaRPr/>
          </a:p>
        </p:txBody>
      </p:sp>
      <p:pic>
        <p:nvPicPr>
          <p:cNvPr id="267" name="Google Shape;267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294726"/>
            <a:ext cx="894080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0" descr="https://s-media-cache-ak0.pinimg.com/originals/8d/2f/5b/8d2f5b45d23649125e15c2dd1156ef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81000" y="1"/>
            <a:ext cx="9677399" cy="686646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 txBox="1"/>
          <p:nvPr/>
        </p:nvSpPr>
        <p:spPr>
          <a:xfrm>
            <a:off x="533400" y="5943599"/>
            <a:ext cx="21336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Jersey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>
            <a:spLocks noGrp="1"/>
          </p:cNvSpPr>
          <p:nvPr>
            <p:ph type="title"/>
          </p:nvPr>
        </p:nvSpPr>
        <p:spPr>
          <a:xfrm>
            <a:off x="293485" y="339674"/>
            <a:ext cx="6447501" cy="59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</a:pPr>
            <a:r>
              <a:rPr lang="en-US" sz="3000"/>
              <a:t>Jersey (Isle of Jersey - England)</a:t>
            </a:r>
            <a:endParaRPr sz="3000"/>
          </a:p>
        </p:txBody>
      </p:sp>
      <p:sp>
        <p:nvSpPr>
          <p:cNvPr id="279" name="Google Shape;279;p31"/>
          <p:cNvSpPr txBox="1">
            <a:spLocks noGrp="1"/>
          </p:cNvSpPr>
          <p:nvPr>
            <p:ph type="body" idx="1"/>
          </p:nvPr>
        </p:nvSpPr>
        <p:spPr>
          <a:xfrm>
            <a:off x="293485" y="945300"/>
            <a:ext cx="5430404" cy="4309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Jersey cows are brown (light tan to dark fawn) with darker points around the head and legs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Like Borden’s Elsie!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Adapted for a warmer climate (popular in the south)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Smaller frame and feminine features (ex. big eyes)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Known for producing </a:t>
            </a:r>
            <a:r>
              <a:rPr lang="en-US" sz="2000" u="sng"/>
              <a:t>high butterfat content </a:t>
            </a:r>
            <a:r>
              <a:rPr lang="en-US" sz="2000"/>
              <a:t>in milk (approx. 5%)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Butterfat is desirable for flavor</a:t>
            </a:r>
            <a:endParaRPr sz="1800"/>
          </a:p>
        </p:txBody>
      </p:sp>
      <p:pic>
        <p:nvPicPr>
          <p:cNvPr id="280" name="Google Shape;28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51" y="219000"/>
            <a:ext cx="3074099" cy="2540577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31"/>
          <p:cNvSpPr/>
          <p:nvPr/>
        </p:nvSpPr>
        <p:spPr>
          <a:xfrm>
            <a:off x="6960746" y="1904915"/>
            <a:ext cx="672084" cy="283436"/>
          </a:xfrm>
          <a:prstGeom prst="ellipse">
            <a:avLst/>
          </a:prstGeom>
          <a:noFill/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2" name="Google Shape;282;p31"/>
          <p:cNvSpPr/>
          <p:nvPr/>
        </p:nvSpPr>
        <p:spPr>
          <a:xfrm>
            <a:off x="82060" y="2037144"/>
            <a:ext cx="561605" cy="3981691"/>
          </a:xfrm>
          <a:prstGeom prst="curvedRightArrow">
            <a:avLst>
              <a:gd name="adj1" fmla="val 46267"/>
              <a:gd name="adj2" fmla="val 98207"/>
              <a:gd name="adj3" fmla="val 3873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3" name="Google Shape;28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3829" y="3786528"/>
            <a:ext cx="3854235" cy="278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9216" y="4315792"/>
            <a:ext cx="1798534" cy="24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/>
          <p:nvPr/>
        </p:nvSpPr>
        <p:spPr>
          <a:xfrm rot="5400000">
            <a:off x="6047570" y="2718035"/>
            <a:ext cx="2139245" cy="3281742"/>
          </a:xfrm>
          <a:prstGeom prst="bentArrow">
            <a:avLst>
              <a:gd name="adj1" fmla="val 6811"/>
              <a:gd name="adj2" fmla="val 9388"/>
              <a:gd name="adj3" fmla="val 13206"/>
              <a:gd name="adj4" fmla="val 452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86" name="Google Shape;286;p31"/>
          <p:cNvGrpSpPr/>
          <p:nvPr/>
        </p:nvGrpSpPr>
        <p:grpSpPr>
          <a:xfrm>
            <a:off x="738233" y="5068365"/>
            <a:ext cx="1342206" cy="1678304"/>
            <a:chOff x="1286101" y="4512217"/>
            <a:chExt cx="1789608" cy="2237739"/>
          </a:xfrm>
        </p:grpSpPr>
        <p:pic>
          <p:nvPicPr>
            <p:cNvPr id="287" name="Google Shape;287;p31"/>
            <p:cNvPicPr preferRelativeResize="0"/>
            <p:nvPr/>
          </p:nvPicPr>
          <p:blipFill rotWithShape="1">
            <a:blip r:embed="rId6">
              <a:alphaModFix/>
            </a:blip>
            <a:srcRect l="859"/>
            <a:stretch/>
          </p:blipFill>
          <p:spPr>
            <a:xfrm>
              <a:off x="1286101" y="4512217"/>
              <a:ext cx="1789608" cy="2237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31"/>
            <p:cNvSpPr/>
            <p:nvPr/>
          </p:nvSpPr>
          <p:spPr>
            <a:xfrm>
              <a:off x="1286101" y="5648398"/>
              <a:ext cx="45719" cy="1101558"/>
            </a:xfrm>
            <a:prstGeom prst="rect">
              <a:avLst/>
            </a:pr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89" name="Google Shape;289;p31"/>
          <p:cNvSpPr/>
          <p:nvPr/>
        </p:nvSpPr>
        <p:spPr>
          <a:xfrm>
            <a:off x="2391371" y="5043170"/>
            <a:ext cx="2358539" cy="1565974"/>
          </a:xfrm>
          <a:prstGeom prst="cloudCallout">
            <a:avLst>
              <a:gd name="adj1" fmla="val -75151"/>
              <a:gd name="adj2" fmla="val -15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My high butterfat helps your ice cream taste good!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Ayrshire vs. Guernsey</a:t>
            </a: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Ayrshire:</a:t>
            </a:r>
            <a:r>
              <a:rPr lang="en-US"/>
              <a:t> darker colored spots (usually a liver color)</a:t>
            </a:r>
            <a:endParaRPr/>
          </a:p>
          <a:p>
            <a:pPr marL="742950" lvl="1" indent="-285750" algn="just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More broken spotting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Guernsey:</a:t>
            </a:r>
            <a:r>
              <a:rPr lang="en-US"/>
              <a:t> lighter colored spots (usually sand/tan color)</a:t>
            </a:r>
            <a:endParaRPr/>
          </a:p>
        </p:txBody>
      </p:sp>
      <p:pic>
        <p:nvPicPr>
          <p:cNvPr id="296" name="Google Shape;296;p32" descr="Image result for ayrshire vs guernse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514600"/>
            <a:ext cx="4048125" cy="28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 descr="Image result for ayrshire vs guernse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1667" y="3190256"/>
            <a:ext cx="4915395" cy="351534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 txBox="1"/>
          <p:nvPr/>
        </p:nvSpPr>
        <p:spPr>
          <a:xfrm>
            <a:off x="152400" y="4724400"/>
            <a:ext cx="1600200" cy="533401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Ayrshire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7162800" y="6019800"/>
            <a:ext cx="1676400" cy="533401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Guernsey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Beef Cattle:</a:t>
            </a:r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Raised for meat (beef) production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These breeds usually have high marbling ability and easily lay on muscle/fat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There are two main types of beef cattle breeds: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Bos Taurus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Char char="▶"/>
            </a:pPr>
            <a:r>
              <a:rPr lang="en-US"/>
              <a:t>British breeds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Char char="▶"/>
            </a:pPr>
            <a:r>
              <a:rPr lang="en-US"/>
              <a:t>Exotic breeds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Bos Indicus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06" name="Google Shape;306;p33" descr="Image result for beef catt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3048000"/>
            <a:ext cx="5966451" cy="342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British (maternal) Breeds </a:t>
            </a:r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These breeds fall under the Bos Taurus category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Generally smaller than exotic breeds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Developed in the British Isles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You should be able to identify the following breeds: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Angus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Hereford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Shorthorn</a:t>
            </a:r>
            <a:endParaRPr/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038695"/>
            <a:ext cx="4114800" cy="274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337" y="3962400"/>
            <a:ext cx="41719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5" descr="http://www.crft-pit.com/images/blog/thumb/angus_467_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457200" y="-31630"/>
            <a:ext cx="9829800" cy="690506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76200" y="5943600"/>
            <a:ext cx="18288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Angus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Angus (Scotland)</a:t>
            </a: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Black coat</a:t>
            </a:r>
            <a:r>
              <a:rPr lang="en-US"/>
              <a:t> (Red Angus is a different breed!)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ALL Naturally polled (no horns)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Superior marbling ability (hence Certified Angus Beef)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Muscular and compact</a:t>
            </a:r>
            <a:endParaRPr/>
          </a:p>
        </p:txBody>
      </p:sp>
      <p:pic>
        <p:nvPicPr>
          <p:cNvPr id="327" name="Google Shape;327;p36" descr="Ang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729" y="3048000"/>
            <a:ext cx="5636517" cy="37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 descr="Image result for angus cattle characteristic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3733800"/>
            <a:ext cx="4060897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 descr="Image result for meat grad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9946" y="990600"/>
            <a:ext cx="27813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/>
          <p:cNvSpPr txBox="1"/>
          <p:nvPr/>
        </p:nvSpPr>
        <p:spPr>
          <a:xfrm>
            <a:off x="5334000" y="190500"/>
            <a:ext cx="3792660" cy="933450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Marbling is a highly desirable trait in beef cattle, it increases the grade of the meat (Prime &gt; Choice &gt; Select)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 descr="Image result for cow photogra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14400"/>
            <a:ext cx="9929379" cy="79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19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58" name="Google Shape;158;p19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9" name="Google Shape;159;p19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0" name="Google Shape;160;p19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1" name="Google Shape;161;p1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4840">
                <a:alpha val="69803"/>
              </a:srgbClr>
            </a:solidFill>
            <a:ln>
              <a:noFill/>
            </a:ln>
          </p:spPr>
        </p:sp>
        <p:sp>
          <p:nvSpPr>
            <p:cNvPr id="165" name="Google Shape;165;p19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F333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19"/>
          <p:cNvSpPr txBox="1"/>
          <p:nvPr/>
        </p:nvSpPr>
        <p:spPr>
          <a:xfrm>
            <a:off x="76200" y="5943600"/>
            <a:ext cx="38100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Arial"/>
              <a:buNone/>
            </a:pPr>
            <a:r>
              <a:rPr lang="en-US" sz="4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Cattle Breeds</a:t>
            </a:r>
            <a:endParaRPr sz="4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0" y="-33051"/>
            <a:ext cx="10092762" cy="689105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 txBox="1"/>
          <p:nvPr/>
        </p:nvSpPr>
        <p:spPr>
          <a:xfrm>
            <a:off x="76200" y="5943600"/>
            <a:ext cx="28194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Hereford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Hereford (England)</a:t>
            </a:r>
            <a:endParaRPr/>
          </a:p>
        </p:txBody>
      </p:sp>
      <p:sp>
        <p:nvSpPr>
          <p:cNvPr id="342" name="Google Shape;342;p38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4648200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Red and white coat color</a:t>
            </a:r>
            <a:endParaRPr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White on face, all four feet, switch, and underline</a:t>
            </a:r>
            <a:endParaRPr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High foraging ability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Naturally horned or polled</a:t>
            </a:r>
            <a:endParaRPr/>
          </a:p>
        </p:txBody>
      </p:sp>
      <p:pic>
        <p:nvPicPr>
          <p:cNvPr id="343" name="Google Shape;343;p38" descr="Image result for herefo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3784600"/>
            <a:ext cx="4495800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 descr="Image result for herefo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759199"/>
            <a:ext cx="4586654" cy="30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 descr="Image result for hereford"/>
          <p:cNvPicPr preferRelativeResize="0"/>
          <p:nvPr/>
        </p:nvPicPr>
        <p:blipFill rotWithShape="1">
          <a:blip r:embed="rId5">
            <a:alphaModFix/>
          </a:blip>
          <a:srcRect l="9322" t="4889" r="27504" b="6645"/>
          <a:stretch/>
        </p:blipFill>
        <p:spPr>
          <a:xfrm>
            <a:off x="5250723" y="76200"/>
            <a:ext cx="3835005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9" descr="Image result for shortho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573153" y="-457200"/>
            <a:ext cx="9740599" cy="891365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9"/>
          <p:cNvSpPr txBox="1"/>
          <p:nvPr/>
        </p:nvSpPr>
        <p:spPr>
          <a:xfrm>
            <a:off x="76200" y="5943600"/>
            <a:ext cx="28956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Shorthorn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Shorthorn (England)</a:t>
            </a:r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Red, white, or roan coat color</a:t>
            </a:r>
            <a:endParaRPr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Naturally polled or horned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Good marbling ability</a:t>
            </a:r>
            <a:endParaRPr/>
          </a:p>
        </p:txBody>
      </p:sp>
      <p:pic>
        <p:nvPicPr>
          <p:cNvPr id="358" name="Google Shape;358;p40" descr="Image result for shortho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5028" y="76200"/>
            <a:ext cx="4238483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783431"/>
            <a:ext cx="5943600" cy="395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Exotic (Sire) Breeds</a:t>
            </a:r>
            <a:endParaRPr/>
          </a:p>
        </p:txBody>
      </p:sp>
      <p:sp>
        <p:nvSpPr>
          <p:cNvPr id="365" name="Google Shape;365;p41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High growth rate and leanness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Larger in size than British breeds and produce less fat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You should be able to identify the following breeds: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Charolais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Simmental</a:t>
            </a:r>
            <a:endParaRPr/>
          </a:p>
        </p:txBody>
      </p:sp>
      <p:pic>
        <p:nvPicPr>
          <p:cNvPr id="366" name="Google Shape;36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2400" y="3375007"/>
            <a:ext cx="5410200" cy="348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1"/>
          <p:cNvPicPr preferRelativeResize="0"/>
          <p:nvPr/>
        </p:nvPicPr>
        <p:blipFill rotWithShape="1">
          <a:blip r:embed="rId4">
            <a:alphaModFix/>
          </a:blip>
          <a:srcRect l="9599" t="12685" r="11999" b="10438"/>
          <a:stretch/>
        </p:blipFill>
        <p:spPr>
          <a:xfrm>
            <a:off x="5257800" y="4267200"/>
            <a:ext cx="37338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2" descr="Image result for charola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006594" y="-533400"/>
            <a:ext cx="10683993" cy="752116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2"/>
          <p:cNvSpPr txBox="1"/>
          <p:nvPr/>
        </p:nvSpPr>
        <p:spPr>
          <a:xfrm>
            <a:off x="76200" y="5943600"/>
            <a:ext cx="28194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Charolais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3" descr="Image result for charola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601" y="152400"/>
            <a:ext cx="2438400" cy="337106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Charolais (France)</a:t>
            </a:r>
            <a:endParaRPr/>
          </a:p>
        </p:txBody>
      </p:sp>
      <p:sp>
        <p:nvSpPr>
          <p:cNvPr id="380" name="Google Shape;380;p43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Coat is </a:t>
            </a:r>
            <a:r>
              <a:rPr lang="en-US" u="sng"/>
              <a:t>white to light straw color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 frame with long bodies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Naturally horned or polled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White skin pigmentation with </a:t>
            </a:r>
            <a:r>
              <a:rPr lang="en-US" u="sng"/>
              <a:t>tan colored noses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Heavy muscling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81" name="Google Shape;381;p43" descr="Image result for charola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3396906"/>
            <a:ext cx="5524500" cy="332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3" descr="Image result for charolais"/>
          <p:cNvPicPr preferRelativeResize="0"/>
          <p:nvPr/>
        </p:nvPicPr>
        <p:blipFill rotWithShape="1">
          <a:blip r:embed="rId5">
            <a:alphaModFix/>
          </a:blip>
          <a:srcRect l="8910" t="23588" r="16282" b="10256"/>
          <a:stretch/>
        </p:blipFill>
        <p:spPr>
          <a:xfrm>
            <a:off x="152400" y="4038600"/>
            <a:ext cx="3878751" cy="257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762000" y="-8626"/>
            <a:ext cx="104144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4"/>
          <p:cNvSpPr txBox="1"/>
          <p:nvPr/>
        </p:nvSpPr>
        <p:spPr>
          <a:xfrm>
            <a:off x="76200" y="5943600"/>
            <a:ext cx="32004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Simmental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Simmental (Switzerland)</a:t>
            </a:r>
            <a:endParaRPr/>
          </a:p>
        </p:txBody>
      </p:sp>
      <p:sp>
        <p:nvSpPr>
          <p:cNvPr id="395" name="Google Shape;395;p45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4814036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Brown, straw, or red coat color.</a:t>
            </a:r>
            <a:r>
              <a:rPr lang="en-US"/>
              <a:t> Can be </a:t>
            </a:r>
            <a:r>
              <a:rPr lang="en-US" u="sng"/>
              <a:t>solid</a:t>
            </a:r>
            <a:r>
              <a:rPr lang="en-US"/>
              <a:t> or have </a:t>
            </a:r>
            <a:r>
              <a:rPr lang="en-US" u="sng"/>
              <a:t>white markings/spotting</a:t>
            </a:r>
            <a:r>
              <a:rPr lang="en-US"/>
              <a:t> on the </a:t>
            </a:r>
            <a:r>
              <a:rPr lang="en-US" u="sng"/>
              <a:t>legs, brisket, face, switch, underline, and back.</a:t>
            </a:r>
            <a:endParaRPr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Naturally horned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Often have red pigmentation around the eyes</a:t>
            </a:r>
            <a:endParaRPr/>
          </a:p>
        </p:txBody>
      </p:sp>
      <p:pic>
        <p:nvPicPr>
          <p:cNvPr id="396" name="Google Shape;396;p45" descr="Image result for simment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6977" y="3590028"/>
            <a:ext cx="4267200" cy="31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5" descr="Image result for simment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7334" y="1294094"/>
            <a:ext cx="3670542" cy="244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5" descr="http://www.richardbealblog.com/wp-content/uploads/2011/01/simmental_bull_haped1.jpg"/>
          <p:cNvPicPr preferRelativeResize="0"/>
          <p:nvPr/>
        </p:nvPicPr>
        <p:blipFill rotWithShape="1">
          <a:blip r:embed="rId5">
            <a:alphaModFix/>
          </a:blip>
          <a:srcRect l="2000" t="5327" r="3999" b="4213"/>
          <a:stretch/>
        </p:blipFill>
        <p:spPr>
          <a:xfrm>
            <a:off x="104195" y="3589288"/>
            <a:ext cx="4700588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Hereford vs. Simmental</a:t>
            </a:r>
            <a:endParaRPr/>
          </a:p>
        </p:txBody>
      </p:sp>
      <p:sp>
        <p:nvSpPr>
          <p:cNvPr id="404" name="Google Shape;404;p46"/>
          <p:cNvSpPr txBox="1">
            <a:spLocks noGrp="1"/>
          </p:cNvSpPr>
          <p:nvPr>
            <p:ph type="body" idx="1"/>
          </p:nvPr>
        </p:nvSpPr>
        <p:spPr>
          <a:xfrm>
            <a:off x="533401" y="1375645"/>
            <a:ext cx="4191000" cy="53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332"/>
              <a:buChar char="▶"/>
            </a:pPr>
            <a:r>
              <a:rPr lang="en-US" sz="1665" u="sng"/>
              <a:t>Hereford:</a:t>
            </a:r>
            <a:r>
              <a:rPr lang="en-US" sz="1665"/>
              <a:t> Red with white markings on the face, underline, legs, and switch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184"/>
              <a:buChar char="▶"/>
            </a:pPr>
            <a:r>
              <a:rPr lang="en-US" sz="1480"/>
              <a:t>All four legs should have white on them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184"/>
              <a:buChar char="▶"/>
            </a:pPr>
            <a:r>
              <a:rPr lang="en-US" sz="1480"/>
              <a:t>The white on the face should connect to the white on the underline with a white strip down the neck and brisket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184"/>
              <a:buChar char="▶"/>
            </a:pPr>
            <a:r>
              <a:rPr lang="en-US" sz="1480"/>
              <a:t>White curled around the ears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32"/>
              <a:buChar char="▶"/>
            </a:pPr>
            <a:r>
              <a:rPr lang="en-US" sz="1665" u="sng"/>
              <a:t>Simmental:</a:t>
            </a:r>
            <a:r>
              <a:rPr lang="en-US" sz="1665"/>
              <a:t> Straw to red and many have white markings (some are solid)</a:t>
            </a:r>
            <a:endParaRPr sz="1665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184"/>
              <a:buChar char="▶"/>
            </a:pPr>
            <a:r>
              <a:rPr lang="en-US" sz="1480"/>
              <a:t>Will almost always have coloration around the eyes that matches the color of the body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184"/>
              <a:buChar char="▶"/>
            </a:pPr>
            <a:r>
              <a:rPr lang="en-US" sz="1480"/>
              <a:t>If present, white on the face WILL NOT connect to the white on the underline down the brisket and neck</a:t>
            </a:r>
            <a:endParaRPr sz="1480"/>
          </a:p>
          <a:p>
            <a:pPr marL="742950" lvl="1" indent="-210566" algn="l" rtl="0">
              <a:spcBef>
                <a:spcPts val="1000"/>
              </a:spcBef>
              <a:spcAft>
                <a:spcPts val="0"/>
              </a:spcAft>
              <a:buSzPts val="1184"/>
              <a:buNone/>
            </a:pPr>
            <a:endParaRPr sz="1480"/>
          </a:p>
        </p:txBody>
      </p:sp>
      <p:pic>
        <p:nvPicPr>
          <p:cNvPr id="405" name="Google Shape;4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3776" y="1178170"/>
            <a:ext cx="4247072" cy="283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962" y="4040623"/>
            <a:ext cx="4076700" cy="271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Dairy Cattle: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Dairy cattle are used to produce milk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These breeds produce a high volume of milk or have a high butterfat percentage in their milk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 cows are more valuable to the dairy farmers than the bulls (in large numbers)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There are five main breeds of dairy cattle in the US: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Ayrshire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Brown Swiss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Guernsey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Holstein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Jersey</a:t>
            </a:r>
            <a:endParaRPr/>
          </a:p>
        </p:txBody>
      </p:sp>
      <p:pic>
        <p:nvPicPr>
          <p:cNvPr id="175" name="Google Shape;175;p20" descr="Image result for dairy catt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3524126"/>
            <a:ext cx="5143500" cy="321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4">
            <a:alphaModFix/>
          </a:blip>
          <a:srcRect l="18785" t="8513" b="5602"/>
          <a:stretch/>
        </p:blipFill>
        <p:spPr>
          <a:xfrm>
            <a:off x="6858882" y="381000"/>
            <a:ext cx="2094618" cy="29534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685800" y="5562600"/>
            <a:ext cx="2133600" cy="1172067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Holstein and Jersey cattle are the two most popular breeds in the U.S.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Bos Indicus Breeds</a:t>
            </a:r>
            <a:endParaRPr/>
          </a:p>
        </p:txBody>
      </p:sp>
      <p:sp>
        <p:nvSpPr>
          <p:cNvPr id="412" name="Google Shape;412;p47"/>
          <p:cNvSpPr txBox="1">
            <a:spLocks noGrp="1"/>
          </p:cNvSpPr>
          <p:nvPr>
            <p:ph type="body" idx="1"/>
          </p:nvPr>
        </p:nvSpPr>
        <p:spPr>
          <a:xfrm>
            <a:off x="609599" y="1375646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These breeds have humps between their withers and originated from India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Known for their heat tolerance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Lots of loose skin, especially around their neck and brisket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You should be able to identify the following breeds: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▶"/>
            </a:pPr>
            <a:r>
              <a:rPr lang="en-US"/>
              <a:t>Brahman</a:t>
            </a:r>
            <a:endParaRPr/>
          </a:p>
        </p:txBody>
      </p:sp>
      <p:pic>
        <p:nvPicPr>
          <p:cNvPr id="413" name="Google Shape;41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3505200"/>
            <a:ext cx="44196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7"/>
          <p:cNvPicPr preferRelativeResize="0"/>
          <p:nvPr/>
        </p:nvPicPr>
        <p:blipFill/>
        <p:spPr>
          <a:xfrm>
            <a:off x="457200" y="3962400"/>
            <a:ext cx="3759199" cy="28193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8" descr="Image result for brahm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457201" y="-8468"/>
            <a:ext cx="978834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8"/>
          <p:cNvSpPr txBox="1"/>
          <p:nvPr/>
        </p:nvSpPr>
        <p:spPr>
          <a:xfrm>
            <a:off x="76200" y="5943600"/>
            <a:ext cx="28194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Brahman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Brahman (USA - Texas)</a:t>
            </a:r>
            <a:endParaRPr/>
          </a:p>
        </p:txBody>
      </p:sp>
      <p:sp>
        <p:nvSpPr>
          <p:cNvPr id="426" name="Google Shape;426;p49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Descendant from Indian cattle breeds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u="sng"/>
              <a:t>Gray or red</a:t>
            </a:r>
            <a:r>
              <a:rPr lang="en-US"/>
              <a:t> coat color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Black skin pigmentation (black noses and hooves)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Lots of loose, excess skin with “hump” over withers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Extremely heat tolerant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Large, droopy ears. Naturally horned or polled</a:t>
            </a:r>
            <a:endParaRPr/>
          </a:p>
        </p:txBody>
      </p:sp>
      <p:pic>
        <p:nvPicPr>
          <p:cNvPr id="427" name="Google Shape;427;p49" descr="Image result for brahm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3683968"/>
            <a:ext cx="4572000" cy="30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9" descr="Image result for brahm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39" y="3557100"/>
            <a:ext cx="4311162" cy="323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9" descr="Image result for brahman head"/>
          <p:cNvPicPr preferRelativeResize="0"/>
          <p:nvPr/>
        </p:nvPicPr>
        <p:blipFill/>
        <p:spPr>
          <a:xfrm>
            <a:off x="6125308" y="76200"/>
            <a:ext cx="2942492" cy="196166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1" descr="http://mackinsondairy.com/wp-content/uploads/2015/10/af30116-palmyra-romeos-ramona-et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498231" y="-8469"/>
            <a:ext cx="9871149" cy="687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/>
        </p:nvSpPr>
        <p:spPr>
          <a:xfrm>
            <a:off x="533400" y="5943599"/>
            <a:ext cx="25146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Ayrshire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3623234"/>
            <a:ext cx="9144000" cy="322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693518"/>
            <a:ext cx="8525528" cy="314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30062"/>
            <a:ext cx="9144000" cy="322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4728" y="2633113"/>
            <a:ext cx="4136460" cy="413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31333"/>
            <a:ext cx="9144000" cy="2026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>
            <a:spLocks noGrp="1"/>
          </p:cNvSpPr>
          <p:nvPr>
            <p:ph type="title"/>
          </p:nvPr>
        </p:nvSpPr>
        <p:spPr>
          <a:xfrm>
            <a:off x="609600" y="332307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Ayrshire (Scotland)</a:t>
            </a:r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body" idx="1"/>
          </p:nvPr>
        </p:nvSpPr>
        <p:spPr>
          <a:xfrm>
            <a:off x="299999" y="964800"/>
            <a:ext cx="5313723" cy="507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-US" sz="2000" u="sng"/>
              <a:t>Medium/dark red and white coat</a:t>
            </a:r>
            <a:r>
              <a:rPr lang="en-US" sz="2000"/>
              <a:t> (darker than Guernsey)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Medium sized breed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Large variation in color patters (can be almost all red or almost all white)</a:t>
            </a: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Spots are usually jagged and small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Known for being </a:t>
            </a:r>
            <a:r>
              <a:rPr lang="en-US" sz="2000" u="sng"/>
              <a:t>excellent grazers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Can be used on pasture dairy’s</a:t>
            </a:r>
            <a:endParaRPr sz="1800"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20391">
            <a:off x="4870498" y="3913938"/>
            <a:ext cx="1299489" cy="8683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2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98" name="Google Shape;198;p22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9" name="Google Shape;199;p22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0" name="Google Shape;200;p2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22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4840">
                <a:alpha val="69803"/>
              </a:srgbClr>
            </a:solidFill>
            <a:ln>
              <a:noFill/>
            </a:ln>
          </p:spPr>
        </p:sp>
        <p:sp>
          <p:nvSpPr>
            <p:cNvPr id="205" name="Google Shape;205;p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FF3334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8" name="Google Shape;208;p22"/>
          <p:cNvPicPr preferRelativeResize="0"/>
          <p:nvPr/>
        </p:nvPicPr>
        <p:blipFill rotWithShape="1">
          <a:blip r:embed="rId8">
            <a:alphaModFix/>
          </a:blip>
          <a:srcRect b="1397"/>
          <a:stretch/>
        </p:blipFill>
        <p:spPr>
          <a:xfrm>
            <a:off x="5729719" y="177844"/>
            <a:ext cx="3281924" cy="271718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64724">
            <a:off x="6623336" y="822668"/>
            <a:ext cx="796857" cy="42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19070">
            <a:off x="6272304" y="2673242"/>
            <a:ext cx="1177409" cy="85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3" descr="https://s-media-cache-ak0.pinimg.com/originals/57/0b/24/570b248e9a97fe0dab9788aa4501a8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81001" y="-33868"/>
            <a:ext cx="9582683" cy="712046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533400" y="5943599"/>
            <a:ext cx="37338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Brown Swiss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Trebuchet MS"/>
              <a:buNone/>
            </a:pPr>
            <a:r>
              <a:rPr lang="en-US" sz="3400"/>
              <a:t>Brown Swiss (Switzerland)</a:t>
            </a:r>
            <a:endParaRPr sz="3400"/>
          </a:p>
        </p:txBody>
      </p:sp>
      <p:sp>
        <p:nvSpPr>
          <p:cNvPr id="222" name="Google Shape;222;p24"/>
          <p:cNvSpPr txBox="1">
            <a:spLocks noGrp="1"/>
          </p:cNvSpPr>
          <p:nvPr>
            <p:ph type="body" idx="1"/>
          </p:nvPr>
        </p:nvSpPr>
        <p:spPr>
          <a:xfrm>
            <a:off x="326189" y="878400"/>
            <a:ext cx="3934113" cy="346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Brown Swiss cows have a brown coat of various shades, often with a silvery tone (don’t have dark points like Jersey)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Large frame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Hooves, muzzle, and switch are usually black</a:t>
            </a: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Known for </a:t>
            </a:r>
            <a:r>
              <a:rPr lang="en-US" sz="2000" u="sng"/>
              <a:t>longevity</a:t>
            </a:r>
            <a:endParaRPr sz="20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Long life expectancy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Strong legs and hooves</a:t>
            </a:r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6066" y="70528"/>
            <a:ext cx="3347934" cy="2349831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p24"/>
          <p:cNvPicPr preferRelativeResize="0"/>
          <p:nvPr/>
        </p:nvPicPr>
        <p:blipFill rotWithShape="1">
          <a:blip r:embed="rId4">
            <a:alphaModFix/>
          </a:blip>
          <a:srcRect t="4717" r="2302"/>
          <a:stretch/>
        </p:blipFill>
        <p:spPr>
          <a:xfrm>
            <a:off x="4102069" y="2634385"/>
            <a:ext cx="3959375" cy="289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5">
            <a:alphaModFix/>
          </a:blip>
          <a:srcRect l="7582" r="9741"/>
          <a:stretch/>
        </p:blipFill>
        <p:spPr>
          <a:xfrm>
            <a:off x="6081757" y="4397608"/>
            <a:ext cx="2942748" cy="235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 rotWithShape="1">
          <a:blip r:embed="rId6">
            <a:alphaModFix/>
          </a:blip>
          <a:srcRect l="18693" t="11477" r="21420" b="18816"/>
          <a:stretch/>
        </p:blipFill>
        <p:spPr>
          <a:xfrm>
            <a:off x="1488069" y="5212298"/>
            <a:ext cx="1985786" cy="154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7">
            <a:alphaModFix/>
          </a:blip>
          <a:srcRect l="32662" t="24509" r="28655" b="19294"/>
          <a:stretch/>
        </p:blipFill>
        <p:spPr>
          <a:xfrm>
            <a:off x="-106726" y="5049585"/>
            <a:ext cx="2060224" cy="186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 descr="http://www.guernseycattle.com/wp-content/uploads/2012/12/LM090604-02-Laity-Farm-Primrose-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04799" y="-156633"/>
            <a:ext cx="9466138" cy="717973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533400" y="5943599"/>
            <a:ext cx="2971800" cy="81014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560A00">
                  <a:alpha val="60000"/>
                </a:srgbClr>
              </a:gs>
              <a:gs pos="100000">
                <a:srgbClr val="560A00">
                  <a:alpha val="60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Guernsey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299999" y="141600"/>
            <a:ext cx="7258327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</a:pPr>
            <a:r>
              <a:rPr lang="en-US" sz="3000"/>
              <a:t>Guernsey (Isle of Guernsey – England)</a:t>
            </a:r>
            <a:endParaRPr sz="3000"/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"/>
          </p:nvPr>
        </p:nvSpPr>
        <p:spPr>
          <a:xfrm>
            <a:off x="299999" y="738978"/>
            <a:ext cx="5589044" cy="346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Guernsey are various shades of fawn and have white markings with a white switch (lighter than Ayrshire)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Medium frame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Second highest butterfat percentage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Can be completely solid fawn color to almost all white</a:t>
            </a: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 sz="2000"/>
              <a:t>Known for </a:t>
            </a:r>
            <a:r>
              <a:rPr lang="en-US" sz="2000" u="sng"/>
              <a:t>golden colored milk</a:t>
            </a:r>
            <a:endParaRPr/>
          </a:p>
        </p:txBody>
      </p:sp>
      <p:pic>
        <p:nvPicPr>
          <p:cNvPr id="241" name="Google Shape;2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4528" y="770684"/>
            <a:ext cx="2922558" cy="2415337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Google Shape;242;p26"/>
          <p:cNvSpPr/>
          <p:nvPr/>
        </p:nvSpPr>
        <p:spPr>
          <a:xfrm>
            <a:off x="6442146" y="2162543"/>
            <a:ext cx="803663" cy="302566"/>
          </a:xfrm>
          <a:prstGeom prst="ellipse">
            <a:avLst/>
          </a:prstGeom>
          <a:noFill/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3" name="Google Shape;24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357" y="3344543"/>
            <a:ext cx="4609648" cy="34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3926559"/>
            <a:ext cx="4066212" cy="2853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FA themes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944</Words>
  <Application>Microsoft Office PowerPoint</Application>
  <PresentationFormat>On-screen Show (4:3)</PresentationFormat>
  <Paragraphs>146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Noto Sans Symbols</vt:lpstr>
      <vt:lpstr>Trebuchet MS</vt:lpstr>
      <vt:lpstr>FFA themes</vt:lpstr>
      <vt:lpstr>PowerPoint Presentation</vt:lpstr>
      <vt:lpstr>PowerPoint Presentation</vt:lpstr>
      <vt:lpstr>Dairy Cattle:</vt:lpstr>
      <vt:lpstr>PowerPoint Presentation</vt:lpstr>
      <vt:lpstr>Ayrshire (Scotland)</vt:lpstr>
      <vt:lpstr>PowerPoint Presentation</vt:lpstr>
      <vt:lpstr>Brown Swiss (Switzerland)</vt:lpstr>
      <vt:lpstr>PowerPoint Presentation</vt:lpstr>
      <vt:lpstr>Guernsey (Isle of Guernsey – England)</vt:lpstr>
      <vt:lpstr>PowerPoint Presentation</vt:lpstr>
      <vt:lpstr>Holstein (Netherlands)</vt:lpstr>
      <vt:lpstr>Happy Cows Commercial</vt:lpstr>
      <vt:lpstr>PowerPoint Presentation</vt:lpstr>
      <vt:lpstr>Jersey (Isle of Jersey - England)</vt:lpstr>
      <vt:lpstr>Ayrshire vs. Guernsey</vt:lpstr>
      <vt:lpstr>Beef Cattle:</vt:lpstr>
      <vt:lpstr>British (maternal) Breeds </vt:lpstr>
      <vt:lpstr>PowerPoint Presentation</vt:lpstr>
      <vt:lpstr>Angus (Scotland)</vt:lpstr>
      <vt:lpstr>PowerPoint Presentation</vt:lpstr>
      <vt:lpstr>Hereford (England)</vt:lpstr>
      <vt:lpstr>PowerPoint Presentation</vt:lpstr>
      <vt:lpstr>Shorthorn (England)</vt:lpstr>
      <vt:lpstr>Exotic (Sire) Breeds</vt:lpstr>
      <vt:lpstr>PowerPoint Presentation</vt:lpstr>
      <vt:lpstr>Charolais (France)</vt:lpstr>
      <vt:lpstr>PowerPoint Presentation</vt:lpstr>
      <vt:lpstr>Simmental (Switzerland)</vt:lpstr>
      <vt:lpstr>Hereford vs. Simmental</vt:lpstr>
      <vt:lpstr>Bos Indicus Breeds</vt:lpstr>
      <vt:lpstr>PowerPoint Presentation</vt:lpstr>
      <vt:lpstr>Brahman (USA - Texas)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2</cp:revision>
  <dcterms:modified xsi:type="dcterms:W3CDTF">2019-01-16T23:10:13Z</dcterms:modified>
</cp:coreProperties>
</file>