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398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176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4739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431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84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53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879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372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410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660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56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24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502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506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78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617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890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778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3943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090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643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8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8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035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4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140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321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349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38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48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0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90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07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268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29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Google Shape;56;p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" name="Google Shape;57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Google Shape;64;p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68" name="Google Shape;68;p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1" name="Google Shape;71;p2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dt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1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242" name="Google Shape;242;p11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1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1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body" idx="1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248" name="Google Shape;248;p12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2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2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○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○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9pPr>
          </a:lstStyle>
          <a:p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9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1" name="Google Shape;141;p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Google Shape;142;p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3" name="Google Shape;143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4" name="Google Shape;144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5" name="Google Shape;145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6" name="Google Shape;146;p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Google Shape;148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Google Shape;150;p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Google Shape;152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Google Shape;153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4" name="Google Shape;154;p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Google Shape;179;p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9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9"/>
          <p:cNvSpPr txBox="1">
            <a:spLocks noGrp="1"/>
          </p:cNvSpPr>
          <p:nvPr>
            <p:ph type="body"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○"/>
              <a:defRPr sz="2400"/>
            </a:lvl1pPr>
            <a:lvl2pPr marL="914400" lvl="1" indent="-334772" algn="l">
              <a:spcBef>
                <a:spcPts val="440"/>
              </a:spcBef>
              <a:spcAft>
                <a:spcPts val="0"/>
              </a:spcAft>
              <a:buSzPts val="1672"/>
              <a:buChar char="○"/>
              <a:defRPr sz="2200"/>
            </a:lvl2pPr>
            <a:lvl3pPr marL="1371600" lvl="2" indent="-325119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 sz="18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5pPr>
            <a:lvl6pPr marL="2743200" lvl="5" indent="-325120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6pPr>
            <a:lvl7pPr marL="3200400" lvl="6" indent="-325120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7pPr>
            <a:lvl8pPr marL="3657600" lvl="7" indent="-325120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8pPr>
            <a:lvl9pPr marL="4114800" lvl="8" indent="-325120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9pPr>
          </a:lstStyle>
          <a:p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9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1" name="Google Shape;191;p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Google Shape;192;p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Google Shape;193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4" name="Google Shape;194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5" name="Google Shape;195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6" name="Google Shape;196;p1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1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4" name="Google Shape;204;p1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7" name="Google Shape;207;p10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Google Shape;229;p10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E1E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0"/>
          <p:cNvSpPr txBox="1"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0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5" name="Google Shape;235;p10"/>
          <p:cNvSpPr txBox="1">
            <a:spLocks noGrp="1"/>
          </p:cNvSpPr>
          <p:nvPr>
            <p:ph type="body" idx="1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>
            <a:endParaRPr/>
          </a:p>
        </p:txBody>
      </p:sp>
      <p:sp>
        <p:nvSpPr>
          <p:cNvPr id="236" name="Google Shape;236;p10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0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oogle Shape;8;p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9" name="Google Shape;9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" name="Google Shape;10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Google Shape;11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2" name="Google Shape;12;p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" name="Google Shape;20;p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3" name="Google Shape;23;p1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" name="Google Shape;45;p1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dt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sldNum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science.unl.edu/ffa-veterinary-science-contest-parasi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et-informed-veterinary-advice-online.com/tapeworm-life-cycl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/>
              <a:t>Parasites</a:t>
            </a:r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rPr lang="en-US"/>
              <a:t>PEER Program,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368"/>
              <a:buNone/>
            </a:pPr>
            <a:r>
              <a:rPr lang="en-US"/>
              <a:t>Texas A&amp;M University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368"/>
              <a:buNone/>
            </a:pPr>
            <a:endParaRPr/>
          </a:p>
        </p:txBody>
      </p:sp>
      <p:sp>
        <p:nvSpPr>
          <p:cNvPr id="257" name="Google Shape;257;p13"/>
          <p:cNvSpPr txBox="1"/>
          <p:nvPr/>
        </p:nvSpPr>
        <p:spPr>
          <a:xfrm>
            <a:off x="762000" y="4267200"/>
            <a:ext cx="2362200" cy="14773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http://animalscience.unl.edu/ffa-veterinary-science-contest-parasites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(link may help)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Demodectic Mite</a:t>
            </a:r>
            <a:endParaRPr/>
          </a:p>
        </p:txBody>
      </p:sp>
      <p:sp>
        <p:nvSpPr>
          <p:cNvPr id="325" name="Google Shape;325;p22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19" algn="l" rtl="0">
              <a:spcBef>
                <a:spcPts val="0"/>
              </a:spcBef>
              <a:spcAft>
                <a:spcPts val="0"/>
              </a:spcAft>
              <a:buSzPts val="1687"/>
              <a:buChar char="○"/>
            </a:pPr>
            <a:r>
              <a:rPr lang="en-US" sz="2220"/>
              <a:t>A minute arachnid that can overpopulate hair follicles to cause mange and hairlessness </a:t>
            </a:r>
            <a:endParaRPr/>
          </a:p>
          <a:p>
            <a:pPr marL="342900" lvl="0" indent="-274319" algn="l" rtl="0">
              <a:spcBef>
                <a:spcPts val="1244"/>
              </a:spcBef>
              <a:spcAft>
                <a:spcPts val="0"/>
              </a:spcAft>
              <a:buSzPts val="1687"/>
              <a:buChar char="○"/>
            </a:pPr>
            <a:r>
              <a:rPr lang="en-US" sz="2220"/>
              <a:t>In severe cases, the mites multiply to the point where the body triggers irritation, inflammation, and stimulation of gland secretions  </a:t>
            </a:r>
            <a:endParaRPr/>
          </a:p>
          <a:p>
            <a:pPr marL="342900" lvl="0" indent="-274319" algn="l" rtl="0">
              <a:spcBef>
                <a:spcPts val="1244"/>
              </a:spcBef>
              <a:spcAft>
                <a:spcPts val="0"/>
              </a:spcAft>
              <a:buSzPts val="1687"/>
              <a:buChar char="○"/>
            </a:pPr>
            <a:r>
              <a:rPr lang="en-US" sz="2220"/>
              <a:t>Typically affects dogs and cats (not contagious between animals, or to humans)</a:t>
            </a:r>
            <a:endParaRPr sz="22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Ear Mite (Family Psoroptidae; Genus Otodectes)</a:t>
            </a:r>
            <a:endParaRPr sz="3600"/>
          </a:p>
        </p:txBody>
      </p:sp>
      <p:pic>
        <p:nvPicPr>
          <p:cNvPr id="331" name="Google Shape;331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743200"/>
            <a:ext cx="2895600" cy="304995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32" name="Google Shape;332;p23"/>
          <p:cNvPicPr preferRelativeResize="0"/>
          <p:nvPr/>
        </p:nvPicPr>
        <p:blipFill rotWithShape="1">
          <a:blip r:embed="rId4">
            <a:alphaModFix/>
          </a:blip>
          <a:srcRect t="7172" b="8051"/>
          <a:stretch/>
        </p:blipFill>
        <p:spPr>
          <a:xfrm>
            <a:off x="4495800" y="3048000"/>
            <a:ext cx="3651452" cy="2291862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Ear Mite</a:t>
            </a:r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19" algn="l" rtl="0">
              <a:spcBef>
                <a:spcPts val="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A surface mite that is typically found in the ear canal of some mammals</a:t>
            </a:r>
            <a:endParaRPr/>
          </a:p>
          <a:p>
            <a:pPr marL="342900" lvl="0" indent="-274319" algn="l" rtl="0">
              <a:spcBef>
                <a:spcPts val="128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Microscopic in size</a:t>
            </a:r>
            <a:endParaRPr/>
          </a:p>
          <a:p>
            <a:pPr marL="342900" lvl="0" indent="-274319" algn="l" rtl="0">
              <a:spcBef>
                <a:spcPts val="128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Highly contagious from animal to animal</a:t>
            </a:r>
            <a:endParaRPr/>
          </a:p>
          <a:p>
            <a:pPr marL="342900" lvl="0" indent="-274319" algn="l" rtl="0">
              <a:spcBef>
                <a:spcPts val="128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Lives on cats and dogs (as well as has been found on foxes, ferrets, rabbits)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Flea Tapeworm Life Cycle* </a:t>
            </a:r>
            <a:r>
              <a:rPr lang="en-US" sz="2400"/>
              <a:t>(includes the next five listed parasites)</a:t>
            </a:r>
            <a:endParaRPr sz="2400"/>
          </a:p>
        </p:txBody>
      </p:sp>
      <p:pic>
        <p:nvPicPr>
          <p:cNvPr id="344" name="Google Shape;344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819400"/>
            <a:ext cx="379562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5"/>
          <p:cNvSpPr txBox="1">
            <a:spLocks noGrp="1"/>
          </p:cNvSpPr>
          <p:nvPr>
            <p:ph type="body" idx="2"/>
          </p:nvPr>
        </p:nvSpPr>
        <p:spPr>
          <a:xfrm>
            <a:off x="4648200" y="2254870"/>
            <a:ext cx="3508248" cy="401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14"/>
              <a:buChar char="○"/>
            </a:pPr>
            <a:r>
              <a:rPr lang="en-US" sz="1202"/>
              <a:t>Tapeworm segments full of egg capsules are shed through the animal’s feces</a:t>
            </a:r>
            <a:endParaRPr/>
          </a:p>
          <a:p>
            <a:pPr marL="342900" lvl="0" indent="-27432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914"/>
              <a:buChar char="○"/>
            </a:pPr>
            <a:r>
              <a:rPr lang="en-US" sz="1202"/>
              <a:t>The egg capsules are ingested by flea larvae, where the eggs hatch and begin to mature inside the larvae</a:t>
            </a:r>
            <a:endParaRPr/>
          </a:p>
          <a:p>
            <a:pPr marL="342900" lvl="0" indent="-27432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914"/>
              <a:buChar char="○"/>
            </a:pPr>
            <a:r>
              <a:rPr lang="en-US" sz="1202"/>
              <a:t>When the larval flea cocoons and becomes an adult flea, the tapeworm embryos in the flea mature to an intermediate stage</a:t>
            </a:r>
            <a:endParaRPr/>
          </a:p>
          <a:p>
            <a:pPr marL="342900" lvl="0" indent="-27432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914"/>
              <a:buChar char="○"/>
            </a:pPr>
            <a:r>
              <a:rPr lang="en-US" sz="1202"/>
              <a:t>The infested flea is ingested by the animal (who is typically biting at an itchy spot)</a:t>
            </a:r>
            <a:endParaRPr/>
          </a:p>
          <a:p>
            <a:pPr marL="342900" lvl="0" indent="-27432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914"/>
              <a:buChar char="○"/>
            </a:pPr>
            <a:r>
              <a:rPr lang="en-US" sz="1202"/>
              <a:t>The tapeworm develops into a full adult in the animal’s small intestines as the flea is digested, and attaches to the intestinal lining where it feeds on the animal’s tissue</a:t>
            </a:r>
            <a:endParaRPr/>
          </a:p>
          <a:p>
            <a:pPr marL="342900" lvl="0" indent="-27432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914"/>
              <a:buChar char="○"/>
            </a:pPr>
            <a:r>
              <a:rPr lang="en-US" sz="1202"/>
              <a:t>The tapeworm fully matures and begins to shed segments (full of tapeworm egg capsules) off of its body, which end up in the animal’s feces, repeating the cycle</a:t>
            </a:r>
            <a:endParaRPr/>
          </a:p>
          <a:p>
            <a:pPr marL="342900" lvl="0" indent="-236677" algn="l" rtl="0">
              <a:lnSpc>
                <a:spcPct val="80000"/>
              </a:lnSpc>
              <a:spcBef>
                <a:spcPts val="556"/>
              </a:spcBef>
              <a:spcAft>
                <a:spcPts val="0"/>
              </a:spcAft>
              <a:buSzPts val="593"/>
              <a:buNone/>
            </a:pPr>
            <a:endParaRPr sz="780"/>
          </a:p>
        </p:txBody>
      </p:sp>
      <p:sp>
        <p:nvSpPr>
          <p:cNvPr id="346" name="Google Shape;346;p25"/>
          <p:cNvSpPr/>
          <p:nvPr/>
        </p:nvSpPr>
        <p:spPr>
          <a:xfrm>
            <a:off x="474785" y="6172200"/>
            <a:ext cx="7391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http://www.pet-informed-veterinary-advice-online.com/tapeworm-life-cycle.html</a:t>
            </a: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25"/>
          <p:cNvSpPr txBox="1"/>
          <p:nvPr/>
        </p:nvSpPr>
        <p:spPr>
          <a:xfrm>
            <a:off x="474785" y="571500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Further explanation of the life cycle at: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>
            <a:spLocks noGrp="1"/>
          </p:cNvSpPr>
          <p:nvPr>
            <p:ph type="title"/>
          </p:nvPr>
        </p:nvSpPr>
        <p:spPr>
          <a:xfrm>
            <a:off x="914400" y="9906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Flea Tapeworm Segment* (Genus Dipylidium)</a:t>
            </a:r>
            <a:endParaRPr sz="3600"/>
          </a:p>
        </p:txBody>
      </p:sp>
      <p:pic>
        <p:nvPicPr>
          <p:cNvPr id="353" name="Google Shape;353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73909" y="1981200"/>
            <a:ext cx="2815783" cy="3762597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54" name="Google Shape;354;p26"/>
          <p:cNvSpPr txBox="1"/>
          <p:nvPr/>
        </p:nvSpPr>
        <p:spPr>
          <a:xfrm>
            <a:off x="4648200" y="5715000"/>
            <a:ext cx="4267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Segments (right) compared to sesame seeds (left)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722685"/>
            <a:ext cx="4122295" cy="27432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56" name="Google Shape;356;p26"/>
          <p:cNvSpPr txBox="1"/>
          <p:nvPr/>
        </p:nvSpPr>
        <p:spPr>
          <a:xfrm>
            <a:off x="956247" y="5465885"/>
            <a:ext cx="3886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Size comparison of tapeworm segments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Flea Tapeworm Egg* </a:t>
            </a:r>
            <a:br>
              <a:rPr lang="en-US" sz="3600"/>
            </a:br>
            <a:r>
              <a:rPr lang="en-US" sz="3600"/>
              <a:t>(Genus Dipylidium)</a:t>
            </a:r>
            <a:endParaRPr sz="3600"/>
          </a:p>
        </p:txBody>
      </p:sp>
      <p:pic>
        <p:nvPicPr>
          <p:cNvPr id="362" name="Google Shape;362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819400"/>
            <a:ext cx="4056252" cy="31242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63" name="Google Shape;36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2469" y="2965938"/>
            <a:ext cx="3373394" cy="22860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64" name="Google Shape;364;p27"/>
          <p:cNvSpPr txBox="1"/>
          <p:nvPr/>
        </p:nvSpPr>
        <p:spPr>
          <a:xfrm>
            <a:off x="5227066" y="5410200"/>
            <a:ext cx="3124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Various views under microscope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27"/>
          <p:cNvSpPr txBox="1"/>
          <p:nvPr/>
        </p:nvSpPr>
        <p:spPr>
          <a:xfrm>
            <a:off x="533400" y="5952392"/>
            <a:ext cx="5257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tapeworm eggs enclosed in a capsule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Flea Larva </a:t>
            </a:r>
            <a:br>
              <a:rPr lang="en-US" sz="3600"/>
            </a:br>
            <a:r>
              <a:rPr lang="en-US" sz="3600"/>
              <a:t>(Genus Ctenocephalides)</a:t>
            </a:r>
            <a:endParaRPr sz="3600"/>
          </a:p>
        </p:txBody>
      </p:sp>
      <p:pic>
        <p:nvPicPr>
          <p:cNvPr id="371" name="Google Shape;371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428063"/>
            <a:ext cx="3547789" cy="2667937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72" name="Google Shape;3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2590800"/>
            <a:ext cx="3355465" cy="3017808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73" name="Google Shape;373;p28"/>
          <p:cNvSpPr txBox="1"/>
          <p:nvPr/>
        </p:nvSpPr>
        <p:spPr>
          <a:xfrm>
            <a:off x="1049994" y="3034861"/>
            <a:ext cx="3276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Larva under microscope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4992432" y="5608608"/>
            <a:ext cx="3276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Larvae on skin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Fleas* (Genus Ctenophalides)</a:t>
            </a:r>
            <a:endParaRPr sz="3600"/>
          </a:p>
        </p:txBody>
      </p:sp>
      <p:pic>
        <p:nvPicPr>
          <p:cNvPr id="380" name="Google Shape;380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2667000"/>
            <a:ext cx="2819400" cy="2544628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81" name="Google Shape;38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745" y="2895600"/>
            <a:ext cx="4003107" cy="32004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Flea Tapeworm* </a:t>
            </a:r>
            <a:br>
              <a:rPr lang="en-US" sz="3600"/>
            </a:br>
            <a:r>
              <a:rPr lang="en-US" sz="3600"/>
              <a:t>(Genus Dipylidum)</a:t>
            </a:r>
            <a:endParaRPr sz="3600"/>
          </a:p>
        </p:txBody>
      </p:sp>
      <p:pic>
        <p:nvPicPr>
          <p:cNvPr id="387" name="Google Shape;387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819400"/>
            <a:ext cx="4370890" cy="21717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88" name="Google Shape;38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3581400"/>
            <a:ext cx="2743200" cy="24384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89" name="Google Shape;389;p30"/>
          <p:cNvSpPr txBox="1"/>
          <p:nvPr/>
        </p:nvSpPr>
        <p:spPr>
          <a:xfrm>
            <a:off x="1118645" y="5054795"/>
            <a:ext cx="381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Tapeworm starting to produce segments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30"/>
          <p:cNvSpPr txBox="1"/>
          <p:nvPr/>
        </p:nvSpPr>
        <p:spPr>
          <a:xfrm>
            <a:off x="5753100" y="3200400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Adult tapeworm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Giardia* (Genus Giardia)</a:t>
            </a:r>
            <a:endParaRPr/>
          </a:p>
        </p:txBody>
      </p:sp>
      <p:pic>
        <p:nvPicPr>
          <p:cNvPr id="396" name="Google Shape;396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352800"/>
            <a:ext cx="3366570" cy="28956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97" name="Google Shape;39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2453054"/>
            <a:ext cx="3267074" cy="3267074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98" name="Google Shape;398;p31"/>
          <p:cNvSpPr txBox="1"/>
          <p:nvPr/>
        </p:nvSpPr>
        <p:spPr>
          <a:xfrm>
            <a:off x="1219200" y="2661138"/>
            <a:ext cx="381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Views from under microscope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1011058" y="9144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Blowfly (family Calliphoridae)</a:t>
            </a:r>
            <a:endParaRPr sz="3600"/>
          </a:p>
        </p:txBody>
      </p:sp>
      <p:pic>
        <p:nvPicPr>
          <p:cNvPr id="263" name="Google Shape;263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803525"/>
            <a:ext cx="3245075" cy="216535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4018" y="3886200"/>
            <a:ext cx="3076575" cy="2058508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65" name="Google Shape;265;p14"/>
          <p:cNvSpPr txBox="1"/>
          <p:nvPr/>
        </p:nvSpPr>
        <p:spPr>
          <a:xfrm>
            <a:off x="1279637" y="5105400"/>
            <a:ext cx="2819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blowfly (bluebottle fly)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4828807" y="3301425"/>
            <a:ext cx="32069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“Screwworm” (North and South American blowfly larvae)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Giardia*</a:t>
            </a:r>
            <a:endParaRPr/>
          </a:p>
        </p:txBody>
      </p:sp>
      <p:sp>
        <p:nvSpPr>
          <p:cNvPr id="404" name="Google Shape;404;p32"/>
          <p:cNvSpPr txBox="1">
            <a:spLocks noGrp="1"/>
          </p:cNvSpPr>
          <p:nvPr>
            <p:ph type="body" idx="1"/>
          </p:nvPr>
        </p:nvSpPr>
        <p:spPr>
          <a:xfrm>
            <a:off x="4964430" y="1858889"/>
            <a:ext cx="3408426" cy="458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1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54"/>
              <a:buChar char="○"/>
            </a:pPr>
            <a:r>
              <a:rPr lang="en-US" sz="1782"/>
              <a:t>Single-celled organism</a:t>
            </a:r>
            <a:endParaRPr/>
          </a:p>
          <a:p>
            <a:pPr marL="342900" lvl="0" indent="-274319" algn="l" rtl="0">
              <a:lnSpc>
                <a:spcPct val="80000"/>
              </a:lnSpc>
              <a:spcBef>
                <a:spcPts val="956"/>
              </a:spcBef>
              <a:spcAft>
                <a:spcPts val="0"/>
              </a:spcAft>
              <a:buSzPts val="1354"/>
              <a:buChar char="○"/>
            </a:pPr>
            <a:r>
              <a:rPr lang="en-US" sz="1782"/>
              <a:t>Infects older animals more often than younger</a:t>
            </a:r>
            <a:endParaRPr/>
          </a:p>
          <a:p>
            <a:pPr marL="342900" lvl="0" indent="-274319" algn="l" rtl="0">
              <a:lnSpc>
                <a:spcPct val="80000"/>
              </a:lnSpc>
              <a:spcBef>
                <a:spcPts val="956"/>
              </a:spcBef>
              <a:spcAft>
                <a:spcPts val="0"/>
              </a:spcAft>
              <a:buSzPts val="1354"/>
              <a:buChar char="○"/>
            </a:pPr>
            <a:r>
              <a:rPr lang="en-US" sz="1782"/>
              <a:t>Only a portion of infected exhibit symptoms</a:t>
            </a:r>
            <a:endParaRPr/>
          </a:p>
          <a:p>
            <a:pPr marL="342900" lvl="0" indent="-274319" algn="l" rtl="0">
              <a:lnSpc>
                <a:spcPct val="80000"/>
              </a:lnSpc>
              <a:spcBef>
                <a:spcPts val="956"/>
              </a:spcBef>
              <a:spcAft>
                <a:spcPts val="0"/>
              </a:spcAft>
              <a:buSzPts val="1354"/>
              <a:buChar char="○"/>
            </a:pPr>
            <a:r>
              <a:rPr lang="en-US" sz="1782"/>
              <a:t>Life Cycle:</a:t>
            </a:r>
            <a:endParaRPr/>
          </a:p>
          <a:p>
            <a:pPr marL="640080" lvl="1" indent="-27432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SzPts val="1237"/>
              <a:buChar char="○"/>
            </a:pPr>
            <a:r>
              <a:rPr lang="en-US" sz="1627"/>
              <a:t>Animal ingests giardia cyst and become infected</a:t>
            </a:r>
            <a:endParaRPr/>
          </a:p>
          <a:p>
            <a:pPr marL="640080" lvl="1" indent="-27432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SzPts val="1237"/>
              <a:buChar char="○"/>
            </a:pPr>
            <a:r>
              <a:rPr lang="en-US" sz="1627"/>
              <a:t>Cyst becomes trophozoite form in small intestine, where it multiplies and feeds</a:t>
            </a:r>
            <a:endParaRPr/>
          </a:p>
          <a:p>
            <a:pPr marL="640080" lvl="1" indent="-274320" algn="l" rtl="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SzPts val="1237"/>
              <a:buChar char="○"/>
            </a:pPr>
            <a:r>
              <a:rPr lang="en-US" sz="1627"/>
              <a:t>Exits body through feces (only cysts can survive outside of the host)</a:t>
            </a:r>
            <a:endParaRPr/>
          </a:p>
          <a:p>
            <a:pPr marL="342900" lvl="0" indent="-184556" algn="l" rtl="0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1414"/>
              <a:buNone/>
            </a:pPr>
            <a:endParaRPr sz="1860"/>
          </a:p>
        </p:txBody>
      </p:sp>
      <p:pic>
        <p:nvPicPr>
          <p:cNvPr id="405" name="Google Shape;405;p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8630" y="2170664"/>
            <a:ext cx="4495800" cy="4099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Heartworm* </a:t>
            </a:r>
            <a:br>
              <a:rPr lang="en-US" sz="3600"/>
            </a:br>
            <a:r>
              <a:rPr lang="en-US" sz="3240"/>
              <a:t>(Genus Dirofilaria)</a:t>
            </a:r>
            <a:endParaRPr sz="3240"/>
          </a:p>
        </p:txBody>
      </p:sp>
      <p:pic>
        <p:nvPicPr>
          <p:cNvPr id="411" name="Google Shape;411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971800"/>
            <a:ext cx="4007786" cy="26670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12" name="Google Shape;41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2438400"/>
            <a:ext cx="3044638" cy="25146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13" name="Google Shape;413;p33"/>
          <p:cNvSpPr txBox="1"/>
          <p:nvPr/>
        </p:nvSpPr>
        <p:spPr>
          <a:xfrm>
            <a:off x="963638" y="5638800"/>
            <a:ext cx="36045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Heartworm microfilaria under the microscope (blood smear)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33"/>
          <p:cNvSpPr txBox="1"/>
          <p:nvPr/>
        </p:nvSpPr>
        <p:spPr>
          <a:xfrm>
            <a:off x="5941919" y="495300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Adult worm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"/>
          <p:cNvSpPr txBox="1">
            <a:spLocks noGrp="1"/>
          </p:cNvSpPr>
          <p:nvPr>
            <p:ph type="title"/>
          </p:nvPr>
        </p:nvSpPr>
        <p:spPr>
          <a:xfrm>
            <a:off x="1040264" y="9144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Heartworm Life Cycle*</a:t>
            </a:r>
            <a:endParaRPr/>
          </a:p>
        </p:txBody>
      </p:sp>
      <p:sp>
        <p:nvSpPr>
          <p:cNvPr id="420" name="Google Shape;420;p34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8496" algn="l" rtl="0">
              <a:spcBef>
                <a:spcPts val="0"/>
              </a:spcBef>
              <a:spcAft>
                <a:spcPts val="0"/>
              </a:spcAft>
              <a:buSzPts val="1824"/>
              <a:buNone/>
            </a:pPr>
            <a:endParaRPr/>
          </a:p>
        </p:txBody>
      </p:sp>
      <p:pic>
        <p:nvPicPr>
          <p:cNvPr id="421" name="Google Shape;421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514600"/>
            <a:ext cx="3846201" cy="3040383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33851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Hookworm* </a:t>
            </a:r>
            <a:br>
              <a:rPr lang="en-US" sz="3600"/>
            </a:br>
            <a:r>
              <a:rPr lang="en-US" sz="1979"/>
              <a:t>(Family Ancylostomatidae; Genus Ancylostoma, Uncinaria, Bunostomum, or Globocephalus)</a:t>
            </a:r>
            <a:endParaRPr sz="1979"/>
          </a:p>
        </p:txBody>
      </p:sp>
      <p:pic>
        <p:nvPicPr>
          <p:cNvPr id="427" name="Google Shape;427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42067" y="2514600"/>
            <a:ext cx="2499156" cy="18669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28" name="Google Shape;42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074" y="4725436"/>
            <a:ext cx="2679142" cy="150495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29" name="Google Shape;42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3830" y="2728436"/>
            <a:ext cx="4408170" cy="3306128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Hookworm Life Cycle*</a:t>
            </a:r>
            <a:endParaRPr/>
          </a:p>
        </p:txBody>
      </p:sp>
      <p:pic>
        <p:nvPicPr>
          <p:cNvPr id="435" name="Google Shape;435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60426"/>
            <a:ext cx="4529109" cy="351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6"/>
          <p:cNvSpPr txBox="1">
            <a:spLocks noGrp="1"/>
          </p:cNvSpPr>
          <p:nvPr>
            <p:ph type="body" idx="2"/>
          </p:nvPr>
        </p:nvSpPr>
        <p:spPr>
          <a:xfrm>
            <a:off x="5127279" y="2362200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19" algn="l" rtl="0">
              <a:spcBef>
                <a:spcPts val="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abc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7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Horse Bots* </a:t>
            </a:r>
            <a:br>
              <a:rPr lang="en-US" sz="3600"/>
            </a:br>
            <a:r>
              <a:rPr lang="en-US" sz="3240"/>
              <a:t>(Genus Gasterophilus)</a:t>
            </a:r>
            <a:endParaRPr sz="3240"/>
          </a:p>
        </p:txBody>
      </p:sp>
      <p:pic>
        <p:nvPicPr>
          <p:cNvPr id="442" name="Google Shape;442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667000"/>
            <a:ext cx="3379515" cy="2311588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43" name="Google Shape;44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4894676"/>
            <a:ext cx="3277251" cy="1500981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44" name="Google Shape;44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4391625"/>
            <a:ext cx="2083464" cy="2004032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45" name="Google Shape;445;p37"/>
          <p:cNvSpPr txBox="1"/>
          <p:nvPr/>
        </p:nvSpPr>
        <p:spPr>
          <a:xfrm>
            <a:off x="3352800" y="5012641"/>
            <a:ext cx="160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 fly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37"/>
          <p:cNvSpPr txBox="1"/>
          <p:nvPr/>
        </p:nvSpPr>
        <p:spPr>
          <a:xfrm>
            <a:off x="1079832" y="3993177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eggs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37"/>
          <p:cNvSpPr txBox="1"/>
          <p:nvPr/>
        </p:nvSpPr>
        <p:spPr>
          <a:xfrm>
            <a:off x="6163234" y="4525344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larvae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8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Horse Bots Life Cycle*</a:t>
            </a:r>
            <a:endParaRPr/>
          </a:p>
        </p:txBody>
      </p:sp>
      <p:pic>
        <p:nvPicPr>
          <p:cNvPr id="453" name="Google Shape;453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590800"/>
            <a:ext cx="3844551" cy="3529489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54" name="Google Shape;454;p38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19" algn="l" rtl="0">
              <a:spcBef>
                <a:spcPts val="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abc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9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Horse Strongyles* </a:t>
            </a:r>
            <a:r>
              <a:rPr lang="en-US" sz="2790"/>
              <a:t>(Family Strongylidae; Genus Strongylus)</a:t>
            </a:r>
            <a:endParaRPr sz="2790"/>
          </a:p>
        </p:txBody>
      </p:sp>
      <p:pic>
        <p:nvPicPr>
          <p:cNvPr id="460" name="Google Shape;460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536825"/>
            <a:ext cx="2667000" cy="1997676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61" name="Google Shape;46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1947" y="4591050"/>
            <a:ext cx="3099703" cy="1813326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62" name="Google Shape;46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0200" y="2536825"/>
            <a:ext cx="3164840" cy="2260600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63" name="Google Shape;463;p39"/>
          <p:cNvSpPr txBox="1"/>
          <p:nvPr/>
        </p:nvSpPr>
        <p:spPr>
          <a:xfrm>
            <a:off x="1081590" y="4531330"/>
            <a:ext cx="1104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eggs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39"/>
          <p:cNvSpPr txBox="1"/>
          <p:nvPr/>
        </p:nvSpPr>
        <p:spPr>
          <a:xfrm>
            <a:off x="5392420" y="6023376"/>
            <a:ext cx="160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larvae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39"/>
          <p:cNvSpPr txBox="1"/>
          <p:nvPr/>
        </p:nvSpPr>
        <p:spPr>
          <a:xfrm>
            <a:off x="6306820" y="4853594"/>
            <a:ext cx="1371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adult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Horse Strongyles Life Cycle*</a:t>
            </a:r>
            <a:endParaRPr/>
          </a:p>
        </p:txBody>
      </p:sp>
      <p:pic>
        <p:nvPicPr>
          <p:cNvPr id="471" name="Google Shape;471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6060" y="2329396"/>
            <a:ext cx="3796403" cy="3842803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72" name="Google Shape;472;p40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19" algn="l" rtl="0">
              <a:spcBef>
                <a:spcPts val="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abc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Lice – Biting </a:t>
            </a:r>
            <a:r>
              <a:rPr lang="en-US" sz="2790"/>
              <a:t>(Order Mallophaga; Genus Bovicola or Trichodectes)</a:t>
            </a:r>
            <a:endParaRPr sz="2790"/>
          </a:p>
        </p:txBody>
      </p:sp>
      <p:pic>
        <p:nvPicPr>
          <p:cNvPr id="478" name="Google Shape;478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64079" y="3581400"/>
            <a:ext cx="2857500" cy="2857500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79" name="Google Shape;47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2876550"/>
            <a:ext cx="2640594" cy="2133600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80" name="Google Shape;48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4711700"/>
            <a:ext cx="2590800" cy="1727200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Blowfly</a:t>
            </a:r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19" algn="l" rtl="0">
              <a:spcBef>
                <a:spcPts val="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Characterized as metallic blue, green, or black in color</a:t>
            </a:r>
            <a:endParaRPr/>
          </a:p>
          <a:p>
            <a:pPr marL="342900" lvl="0" indent="-274319" algn="l" rtl="0">
              <a:spcBef>
                <a:spcPts val="98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The larvae (maggots) feed on dung or the decaying flesh of dead animals</a:t>
            </a:r>
            <a:endParaRPr/>
          </a:p>
          <a:p>
            <a:pPr marL="342900" lvl="0" indent="-274319" algn="l" rtl="0">
              <a:spcBef>
                <a:spcPts val="98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The larvae of some species infest open wounds of animals and sometimes humans</a:t>
            </a:r>
            <a:endParaRPr/>
          </a:p>
          <a:p>
            <a:pPr marL="342900" lvl="0" indent="-274319" algn="l" rtl="0">
              <a:spcBef>
                <a:spcPts val="98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Often a problem in the livestock industry</a:t>
            </a:r>
            <a:endParaRPr/>
          </a:p>
          <a:p>
            <a:pPr marL="342900" lvl="0" indent="-158496" algn="l" rtl="0">
              <a:spcBef>
                <a:spcPts val="980"/>
              </a:spcBef>
              <a:spcAft>
                <a:spcPts val="0"/>
              </a:spcAft>
              <a:buSzPts val="1824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Lice – Sucking </a:t>
            </a:r>
            <a:r>
              <a:rPr lang="en-US" sz="2790"/>
              <a:t>(Order Anoplura; Genus Linognathus or Hematopinus)</a:t>
            </a:r>
            <a:endParaRPr sz="2790"/>
          </a:p>
        </p:txBody>
      </p:sp>
      <p:pic>
        <p:nvPicPr>
          <p:cNvPr id="486" name="Google Shape;48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981" y="3728172"/>
            <a:ext cx="2728783" cy="2728783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87" name="Google Shape;487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63470" y="2510357"/>
            <a:ext cx="3071553" cy="2435629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88" name="Google Shape;48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4419600"/>
            <a:ext cx="2996111" cy="2037355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Liver Fluke </a:t>
            </a:r>
            <a:r>
              <a:rPr lang="en-US" sz="2790"/>
              <a:t>(Class Trematoda; Genus Fasciola, Fascioloides, or Dicrocoelium)</a:t>
            </a:r>
            <a:endParaRPr sz="2790"/>
          </a:p>
        </p:txBody>
      </p:sp>
      <p:pic>
        <p:nvPicPr>
          <p:cNvPr id="494" name="Google Shape;49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895601"/>
            <a:ext cx="3383716" cy="2251709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95" name="Google Shape;495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152398" y="3581400"/>
            <a:ext cx="3581401" cy="1752601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3600" y="4724400"/>
            <a:ext cx="2686050" cy="1704975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Mosquito Adult </a:t>
            </a:r>
            <a:r>
              <a:rPr lang="en-US" sz="2790"/>
              <a:t>(Family Culicidae; Genus Anopheles, Culex, or Aedes)</a:t>
            </a:r>
            <a:endParaRPr sz="2790"/>
          </a:p>
        </p:txBody>
      </p:sp>
      <p:pic>
        <p:nvPicPr>
          <p:cNvPr id="502" name="Google Shape;502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8818" y="3257550"/>
            <a:ext cx="2992582" cy="2286000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03" name="Google Shape;50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2362200"/>
            <a:ext cx="2971800" cy="2216468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04" name="Google Shape;504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400" y="4165092"/>
            <a:ext cx="3276600" cy="2197608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5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Mosquito Larva </a:t>
            </a:r>
            <a:r>
              <a:rPr lang="en-US" sz="2520">
                <a:solidFill>
                  <a:srgbClr val="94C600"/>
                </a:solidFill>
              </a:rPr>
              <a:t>(Family Culicidae; Genus Anopheles, Culex, or Aedes)</a:t>
            </a:r>
            <a:endParaRPr sz="3600"/>
          </a:p>
        </p:txBody>
      </p:sp>
      <p:pic>
        <p:nvPicPr>
          <p:cNvPr id="510" name="Google Shape;510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336663"/>
            <a:ext cx="4221668" cy="1941967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11" name="Google Shape;51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2286000"/>
            <a:ext cx="2998404" cy="1981200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12" name="Google Shape;51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7150" y="3886200"/>
            <a:ext cx="4175768" cy="2542037"/>
          </a:xfrm>
          <a:prstGeom prst="rect">
            <a:avLst/>
          </a:prstGeom>
          <a:noFill/>
          <a:ln w="38100" cap="sq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Roundworm (Family Ascarididae or Toxicaridae; </a:t>
            </a:r>
            <a:r>
              <a:rPr lang="en-US" sz="2790"/>
              <a:t/>
            </a:r>
            <a:br>
              <a:rPr lang="en-US" sz="2790"/>
            </a:br>
            <a:endParaRPr sz="2790"/>
          </a:p>
        </p:txBody>
      </p:sp>
      <p:sp>
        <p:nvSpPr>
          <p:cNvPr id="518" name="Google Shape;518;p46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8496" algn="l" rtl="0">
              <a:spcBef>
                <a:spcPts val="0"/>
              </a:spcBef>
              <a:spcAft>
                <a:spcPts val="0"/>
              </a:spcAft>
              <a:buSzPts val="1824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18611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Cat Warble (Genus Cuterebra)</a:t>
            </a:r>
            <a:endParaRPr sz="3600"/>
          </a:p>
        </p:txBody>
      </p:sp>
      <p:pic>
        <p:nvPicPr>
          <p:cNvPr id="278" name="Google Shape;278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34" t="10039" r="2520" b="3129"/>
          <a:stretch/>
        </p:blipFill>
        <p:spPr>
          <a:xfrm>
            <a:off x="685800" y="2438400"/>
            <a:ext cx="3376246" cy="1951893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9" name="Google Shape;27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3608" y="4510454"/>
            <a:ext cx="4572000" cy="1838325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80" name="Google Shape;280;p16"/>
          <p:cNvSpPr txBox="1"/>
          <p:nvPr/>
        </p:nvSpPr>
        <p:spPr>
          <a:xfrm>
            <a:off x="993531" y="4419600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larvae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5257800" y="4132385"/>
            <a:ext cx="259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Larvae and adult fly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Cat Warble</a:t>
            </a:r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7109908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19" algn="l" rtl="0">
              <a:spcBef>
                <a:spcPts val="0"/>
              </a:spcBef>
              <a:spcAft>
                <a:spcPts val="0"/>
              </a:spcAft>
              <a:buSzPts val="1687"/>
              <a:buChar char="○"/>
            </a:pPr>
            <a:r>
              <a:rPr lang="en-US" sz="2220"/>
              <a:t>Also known as a botfly maggot</a:t>
            </a:r>
            <a:endParaRPr/>
          </a:p>
          <a:p>
            <a:pPr marL="342900" lvl="0" indent="-274319" algn="l" rtl="0">
              <a:spcBef>
                <a:spcPts val="1244"/>
              </a:spcBef>
              <a:spcAft>
                <a:spcPts val="0"/>
              </a:spcAft>
              <a:buSzPts val="1687"/>
              <a:buChar char="○"/>
            </a:pPr>
            <a:r>
              <a:rPr lang="en-US" sz="2220"/>
              <a:t>The maggots crawl on the skin of passing animals and enter into the tissue via an orifice (ex: mouth, nasal passage, or external wound)</a:t>
            </a:r>
            <a:endParaRPr/>
          </a:p>
          <a:p>
            <a:pPr marL="342900" lvl="0" indent="-274319" algn="l" rtl="0">
              <a:spcBef>
                <a:spcPts val="1244"/>
              </a:spcBef>
              <a:spcAft>
                <a:spcPts val="0"/>
              </a:spcAft>
              <a:buSzPts val="1687"/>
              <a:buChar char="○"/>
            </a:pPr>
            <a:r>
              <a:rPr lang="en-US" sz="2220"/>
              <a:t>Migrate through tissues to the skin where they create a warble (a small lump in the skin)</a:t>
            </a:r>
            <a:endParaRPr/>
          </a:p>
          <a:p>
            <a:pPr marL="342900" lvl="0" indent="-274319" algn="l" rtl="0">
              <a:spcBef>
                <a:spcPts val="1244"/>
              </a:spcBef>
              <a:spcAft>
                <a:spcPts val="0"/>
              </a:spcAft>
              <a:buSzPts val="1687"/>
              <a:buChar char="○"/>
            </a:pPr>
            <a:r>
              <a:rPr lang="en-US" sz="2220"/>
              <a:t>Most found burrowed around the animal’s face or neck </a:t>
            </a:r>
            <a:endParaRPr/>
          </a:p>
          <a:p>
            <a:pPr marL="342900" lvl="0" indent="-167182" algn="l" rtl="0">
              <a:spcBef>
                <a:spcPts val="1244"/>
              </a:spcBef>
              <a:spcAft>
                <a:spcPts val="0"/>
              </a:spcAft>
              <a:buSzPts val="1687"/>
              <a:buNone/>
            </a:pPr>
            <a:endParaRPr sz="2220"/>
          </a:p>
          <a:p>
            <a:pPr marL="342900" lvl="0" indent="-167182" algn="l" rtl="0">
              <a:spcBef>
                <a:spcPts val="444"/>
              </a:spcBef>
              <a:spcAft>
                <a:spcPts val="0"/>
              </a:spcAft>
              <a:buSzPts val="1687"/>
              <a:buNone/>
            </a:pPr>
            <a:endParaRPr sz="222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 txBox="1">
            <a:spLocks noGrp="1"/>
          </p:cNvSpPr>
          <p:nvPr>
            <p:ph type="title"/>
          </p:nvPr>
        </p:nvSpPr>
        <p:spPr>
          <a:xfrm>
            <a:off x="911624" y="8382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Cocci (bacteria)</a:t>
            </a:r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body" idx="1"/>
          </p:nvPr>
        </p:nvSpPr>
        <p:spPr>
          <a:xfrm>
            <a:off x="914400" y="2360311"/>
            <a:ext cx="3985708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19" algn="l" rtl="0">
              <a:spcBef>
                <a:spcPts val="0"/>
              </a:spcBef>
              <a:spcAft>
                <a:spcPts val="0"/>
              </a:spcAft>
              <a:buSzPts val="1824"/>
              <a:buChar char="○"/>
            </a:pPr>
            <a:r>
              <a:rPr lang="en-US"/>
              <a:t>Any bacterium that is spherical or has a generally round shape</a:t>
            </a:r>
            <a:endParaRPr/>
          </a:p>
          <a:p>
            <a:pPr marL="342900" lvl="0" indent="-158496" algn="l" rtl="0">
              <a:spcBef>
                <a:spcPts val="480"/>
              </a:spcBef>
              <a:spcAft>
                <a:spcPts val="0"/>
              </a:spcAft>
              <a:buSzPts val="1824"/>
              <a:buNone/>
            </a:pP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2262" y="1219200"/>
            <a:ext cx="2834640" cy="4689541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796" y="3848265"/>
            <a:ext cx="3124200" cy="2339769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6" name="Google Shape;296;p18"/>
          <p:cNvSpPr txBox="1"/>
          <p:nvPr/>
        </p:nvSpPr>
        <p:spPr>
          <a:xfrm>
            <a:off x="1299796" y="6188034"/>
            <a:ext cx="3124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View under microscope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18"/>
          <p:cNvSpPr txBox="1"/>
          <p:nvPr/>
        </p:nvSpPr>
        <p:spPr>
          <a:xfrm>
            <a:off x="5347482" y="5968064"/>
            <a:ext cx="3124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Various shape arrangements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>
            <a:spLocks noGrp="1"/>
          </p:cNvSpPr>
          <p:nvPr>
            <p:ph type="title"/>
          </p:nvPr>
        </p:nvSpPr>
        <p:spPr>
          <a:xfrm>
            <a:off x="914400" y="838200"/>
            <a:ext cx="764331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Coccidia </a:t>
            </a:r>
            <a:br>
              <a:rPr lang="en-US" sz="3600"/>
            </a:br>
            <a:r>
              <a:rPr lang="en-US" sz="3600"/>
              <a:t>(Genus Isospora or Eimeria)</a:t>
            </a:r>
            <a:endParaRPr sz="3600"/>
          </a:p>
        </p:txBody>
      </p:sp>
      <p:pic>
        <p:nvPicPr>
          <p:cNvPr id="303" name="Google Shape;30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667000"/>
            <a:ext cx="2790933" cy="35052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04" name="Google Shape;30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2362200"/>
            <a:ext cx="3962400" cy="2971800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Coccidia</a:t>
            </a:r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17"/>
              <a:buChar char="○"/>
            </a:pPr>
            <a:r>
              <a:rPr lang="en-US" sz="2127"/>
              <a:t>Microscopic intestinal parasites of dogs and cats</a:t>
            </a:r>
            <a:endParaRPr/>
          </a:p>
          <a:p>
            <a:pPr marL="342900" lvl="0" indent="-274320" algn="l" rtl="0">
              <a:lnSpc>
                <a:spcPct val="80000"/>
              </a:lnSpc>
              <a:spcBef>
                <a:spcPts val="1225"/>
              </a:spcBef>
              <a:spcAft>
                <a:spcPts val="0"/>
              </a:spcAft>
              <a:buSzPts val="1617"/>
              <a:buChar char="○"/>
            </a:pPr>
            <a:r>
              <a:rPr lang="en-US" sz="2127"/>
              <a:t>Typically characterized by a round oval shape, with one to multiple sporocysts in their center</a:t>
            </a:r>
            <a:endParaRPr/>
          </a:p>
          <a:p>
            <a:pPr marL="342900" lvl="0" indent="-274320" algn="l" rtl="0">
              <a:lnSpc>
                <a:spcPct val="80000"/>
              </a:lnSpc>
              <a:spcBef>
                <a:spcPts val="1225"/>
              </a:spcBef>
              <a:spcAft>
                <a:spcPts val="0"/>
              </a:spcAft>
              <a:buSzPts val="1617"/>
              <a:buChar char="○"/>
            </a:pPr>
            <a:r>
              <a:rPr lang="en-US" sz="2127"/>
              <a:t>Rapid multiplication of the parasite in the intestinal wall causes the cells of the intestinal lining to rupture</a:t>
            </a:r>
            <a:endParaRPr/>
          </a:p>
          <a:p>
            <a:pPr marL="342900" lvl="0" indent="-274320" algn="l" rtl="0">
              <a:lnSpc>
                <a:spcPct val="80000"/>
              </a:lnSpc>
              <a:spcBef>
                <a:spcPts val="1225"/>
              </a:spcBef>
              <a:spcAft>
                <a:spcPts val="0"/>
              </a:spcAft>
              <a:buSzPts val="1617"/>
              <a:buChar char="○"/>
            </a:pPr>
            <a:r>
              <a:rPr lang="en-US" sz="2127"/>
              <a:t>They cause disease most commonly in puppies and kittens less than six months old, or in adult animals with a weakened immune system</a:t>
            </a:r>
            <a:endParaRPr/>
          </a:p>
          <a:p>
            <a:pPr marL="342900" lvl="0" indent="-167182" algn="l" rtl="0">
              <a:lnSpc>
                <a:spcPct val="80000"/>
              </a:lnSpc>
              <a:spcBef>
                <a:spcPts val="1244"/>
              </a:spcBef>
              <a:spcAft>
                <a:spcPts val="0"/>
              </a:spcAft>
              <a:buSzPts val="1687"/>
              <a:buNone/>
            </a:pPr>
            <a:endParaRPr sz="22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Demodectic Mite </a:t>
            </a:r>
            <a:br>
              <a:rPr lang="en-US" sz="3600"/>
            </a:br>
            <a:r>
              <a:rPr lang="en-US" sz="3600"/>
              <a:t>(Genus Demodex)</a:t>
            </a:r>
            <a:endParaRPr sz="3600"/>
          </a:p>
        </p:txBody>
      </p:sp>
      <p:pic>
        <p:nvPicPr>
          <p:cNvPr id="316" name="Google Shape;31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590800"/>
            <a:ext cx="3421856" cy="2224206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17" name="Google Shape;31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581400"/>
            <a:ext cx="3741140" cy="2505456"/>
          </a:xfrm>
          <a:prstGeom prst="rect">
            <a:avLst/>
          </a:prstGeom>
          <a:noFill/>
          <a:ln w="381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18" name="Google Shape;318;p21"/>
          <p:cNvSpPr txBox="1"/>
          <p:nvPr/>
        </p:nvSpPr>
        <p:spPr>
          <a:xfrm>
            <a:off x="1139428" y="483999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view under microscope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1"/>
          <p:cNvSpPr txBox="1"/>
          <p:nvPr/>
        </p:nvSpPr>
        <p:spPr>
          <a:xfrm>
            <a:off x="4838700" y="3156466"/>
            <a:ext cx="35125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 of the mites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On-screen Show (4:3)</PresentationFormat>
  <Paragraphs>100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Century Gothic</vt:lpstr>
      <vt:lpstr>Noto Sans Symbols</vt:lpstr>
      <vt:lpstr>Arial</vt:lpstr>
      <vt:lpstr>Austin</vt:lpstr>
      <vt:lpstr>Parasites</vt:lpstr>
      <vt:lpstr>Blowfly (family Calliphoridae)</vt:lpstr>
      <vt:lpstr>Blowfly</vt:lpstr>
      <vt:lpstr>Cat Warble (Genus Cuterebra)</vt:lpstr>
      <vt:lpstr>Cat Warble</vt:lpstr>
      <vt:lpstr>Cocci (bacteria)</vt:lpstr>
      <vt:lpstr>Coccidia  (Genus Isospora or Eimeria)</vt:lpstr>
      <vt:lpstr>Coccidia</vt:lpstr>
      <vt:lpstr>Demodectic Mite  (Genus Demodex)</vt:lpstr>
      <vt:lpstr>Demodectic Mite</vt:lpstr>
      <vt:lpstr>Ear Mite (Family Psoroptidae; Genus Otodectes)</vt:lpstr>
      <vt:lpstr>Ear Mite</vt:lpstr>
      <vt:lpstr>Flea Tapeworm Life Cycle* (includes the next five listed parasites)</vt:lpstr>
      <vt:lpstr>Flea Tapeworm Segment* (Genus Dipylidium)</vt:lpstr>
      <vt:lpstr>Flea Tapeworm Egg*  (Genus Dipylidium)</vt:lpstr>
      <vt:lpstr>Flea Larva  (Genus Ctenocephalides)</vt:lpstr>
      <vt:lpstr>Fleas* (Genus Ctenophalides)</vt:lpstr>
      <vt:lpstr>Flea Tapeworm*  (Genus Dipylidum)</vt:lpstr>
      <vt:lpstr>Giardia* (Genus Giardia)</vt:lpstr>
      <vt:lpstr>Giardia*</vt:lpstr>
      <vt:lpstr>Heartworm*  (Genus Dirofilaria)</vt:lpstr>
      <vt:lpstr>Heartworm Life Cycle*</vt:lpstr>
      <vt:lpstr>Hookworm*  (Family Ancylostomatidae; Genus Ancylostoma, Uncinaria, Bunostomum, or Globocephalus)</vt:lpstr>
      <vt:lpstr>Hookworm Life Cycle*</vt:lpstr>
      <vt:lpstr>Horse Bots*  (Genus Gasterophilus)</vt:lpstr>
      <vt:lpstr>Horse Bots Life Cycle*</vt:lpstr>
      <vt:lpstr>Horse Strongyles* (Family Strongylidae; Genus Strongylus)</vt:lpstr>
      <vt:lpstr>Horse Strongyles Life Cycle*</vt:lpstr>
      <vt:lpstr>Lice – Biting (Order Mallophaga; Genus Bovicola or Trichodectes)</vt:lpstr>
      <vt:lpstr>Lice – Sucking (Order Anoplura; Genus Linognathus or Hematopinus)</vt:lpstr>
      <vt:lpstr>Liver Fluke (Class Trematoda; Genus Fasciola, Fascioloides, or Dicrocoelium)</vt:lpstr>
      <vt:lpstr>Mosquito Adult (Family Culicidae; Genus Anopheles, Culex, or Aedes)</vt:lpstr>
      <vt:lpstr>Mosquito Larva (Family Culicidae; Genus Anopheles, Culex, or Aedes)</vt:lpstr>
      <vt:lpstr>Roundworm (Family Ascarididae or Toxicaridae;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</dc:title>
  <dc:creator>TYLER MEISCHEN</dc:creator>
  <cp:lastModifiedBy>TYLER MEISCHEN</cp:lastModifiedBy>
  <cp:revision>1</cp:revision>
  <dcterms:modified xsi:type="dcterms:W3CDTF">2019-01-16T22:21:05Z</dcterms:modified>
</cp:coreProperties>
</file>