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56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D9FFB-3B4E-4C83-B92B-BD61E232443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BE44C-8475-406E-B430-513A9D165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62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9032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5142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31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660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402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4347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8603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3584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755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9780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8" name="Google Shape;1028;p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http://www.akc.org/dog-breeds/groups/herding/</a:t>
            </a:r>
            <a:endParaRPr/>
          </a:p>
        </p:txBody>
      </p:sp>
      <p:sp>
        <p:nvSpPr>
          <p:cNvPr id="1029" name="Google Shape;1029;p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9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68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3843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106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811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7140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946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9203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6932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2779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235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2249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877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8743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62552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978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6195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7989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3150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4169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9908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2886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440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0393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496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04875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54584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410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298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05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837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202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516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3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06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81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2174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27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19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4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8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7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78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2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0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9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8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F6094-46D8-41C0-8E16-D3ABB01AD391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E298D5-F342-4660-A64F-1F0E3BCE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4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119" descr="Image result for chihuahu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89165" y="-1561148"/>
            <a:ext cx="13915118" cy="9370963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19"/>
          <p:cNvSpPr txBox="1"/>
          <p:nvPr/>
        </p:nvSpPr>
        <p:spPr>
          <a:xfrm>
            <a:off x="2059560" y="6101542"/>
            <a:ext cx="21949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Chihuahua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3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29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Pomeranian</a:t>
            </a:r>
            <a:endParaRPr/>
          </a:p>
        </p:txBody>
      </p:sp>
      <p:sp>
        <p:nvSpPr>
          <p:cNvPr id="956" name="Google Shape;956;p129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Poms originated in </a:t>
            </a:r>
            <a:r>
              <a:rPr lang="en-US" u="sng"/>
              <a:t>Pomerania</a:t>
            </a:r>
            <a:r>
              <a:rPr lang="en-US"/>
              <a:t> (a region or Northern Europe)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Favored by Queen Victoria (Great Britain)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Small size, double-coated, short back</a:t>
            </a:r>
            <a:endParaRPr/>
          </a:p>
        </p:txBody>
      </p:sp>
      <p:pic>
        <p:nvPicPr>
          <p:cNvPr id="957" name="Google Shape;957;p129" descr="Image result for pomeranian"/>
          <p:cNvPicPr preferRelativeResize="0"/>
          <p:nvPr/>
        </p:nvPicPr>
        <p:blipFill rotWithShape="1">
          <a:blip r:embed="rId3">
            <a:alphaModFix/>
          </a:blip>
          <a:srcRect l="15750" r="15512"/>
          <a:stretch/>
        </p:blipFill>
        <p:spPr>
          <a:xfrm>
            <a:off x="2046514" y="2800032"/>
            <a:ext cx="5077545" cy="405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29" descr="Image result for pomeranian"/>
          <p:cNvPicPr preferRelativeResize="0"/>
          <p:nvPr/>
        </p:nvPicPr>
        <p:blipFill rotWithShape="1">
          <a:blip r:embed="rId4">
            <a:alphaModFix/>
          </a:blip>
          <a:srcRect l="18305" t="3953" r="28539" b="2695"/>
          <a:stretch/>
        </p:blipFill>
        <p:spPr>
          <a:xfrm>
            <a:off x="6806261" y="2869239"/>
            <a:ext cx="3788229" cy="3919553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9"/>
          <p:cNvSpPr/>
          <p:nvPr/>
        </p:nvSpPr>
        <p:spPr>
          <a:xfrm>
            <a:off x="8220891" y="265100"/>
            <a:ext cx="2312638" cy="2604139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18 recognized colors (there is 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9 recognized markings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3727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Google Shape;964;p130" descr="Image result for miniature p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890" y="-151765"/>
            <a:ext cx="12068144" cy="7109914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30"/>
          <p:cNvSpPr txBox="1"/>
          <p:nvPr/>
        </p:nvSpPr>
        <p:spPr>
          <a:xfrm>
            <a:off x="2059559" y="6101542"/>
            <a:ext cx="3958666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Poodle (miniature)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165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Google Shape;970;p131" descr="Image result for miniature p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8511" y="2765398"/>
            <a:ext cx="3240769" cy="514634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31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Poodle (miniature)</a:t>
            </a:r>
            <a:endParaRPr/>
          </a:p>
        </p:txBody>
      </p:sp>
      <p:sp>
        <p:nvSpPr>
          <p:cNvPr id="972" name="Google Shape;972;p131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Germany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Created by breeders who selected for smaller size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Show cuts originate from when the dogs were water dogs, it was used to keep the joints warm in cold water</a:t>
            </a:r>
            <a:endParaRPr/>
          </a:p>
        </p:txBody>
      </p:sp>
      <p:pic>
        <p:nvPicPr>
          <p:cNvPr id="973" name="Google Shape;973;p131" descr="Image result for miniature poodle"/>
          <p:cNvPicPr preferRelativeResize="0"/>
          <p:nvPr/>
        </p:nvPicPr>
        <p:blipFill rotWithShape="1">
          <a:blip r:embed="rId4">
            <a:alphaModFix/>
          </a:blip>
          <a:srcRect r="28941"/>
          <a:stretch/>
        </p:blipFill>
        <p:spPr>
          <a:xfrm>
            <a:off x="6831207" y="3142590"/>
            <a:ext cx="3702322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131"/>
          <p:cNvSpPr/>
          <p:nvPr/>
        </p:nvSpPr>
        <p:spPr>
          <a:xfrm>
            <a:off x="8220891" y="265100"/>
            <a:ext cx="2312638" cy="232134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10 recognized colors (there is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79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358" y="-421365"/>
            <a:ext cx="12196156" cy="8134836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132"/>
          <p:cNvSpPr txBox="1"/>
          <p:nvPr/>
        </p:nvSpPr>
        <p:spPr>
          <a:xfrm>
            <a:off x="2059560" y="6101542"/>
            <a:ext cx="12551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Pug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995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3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Pug</a:t>
            </a:r>
            <a:endParaRPr/>
          </a:p>
        </p:txBody>
      </p:sp>
      <p:sp>
        <p:nvSpPr>
          <p:cNvPr id="986" name="Google Shape;986;p133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China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Largest of the toy breeds, curled tail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Very flat face (leads to snoring and snorting)</a:t>
            </a:r>
            <a:endParaRPr/>
          </a:p>
        </p:txBody>
      </p:sp>
      <p:pic>
        <p:nvPicPr>
          <p:cNvPr id="987" name="Google Shape;987;p133" descr="Image result for pug"/>
          <p:cNvPicPr preferRelativeResize="0"/>
          <p:nvPr/>
        </p:nvPicPr>
        <p:blipFill rotWithShape="1">
          <a:blip r:embed="rId3">
            <a:alphaModFix/>
          </a:blip>
          <a:srcRect l="22874" r="19535"/>
          <a:stretch/>
        </p:blipFill>
        <p:spPr>
          <a:xfrm>
            <a:off x="2024742" y="2575808"/>
            <a:ext cx="4489269" cy="4282192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33"/>
          <p:cNvSpPr/>
          <p:nvPr/>
        </p:nvSpPr>
        <p:spPr>
          <a:xfrm>
            <a:off x="8220891" y="265100"/>
            <a:ext cx="2312638" cy="2112341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Fawn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989" name="Google Shape;989;p133" descr="Image result for pug black"/>
          <p:cNvPicPr preferRelativeResize="0"/>
          <p:nvPr/>
        </p:nvPicPr>
        <p:blipFill rotWithShape="1">
          <a:blip r:embed="rId4">
            <a:alphaModFix/>
          </a:blip>
          <a:srcRect l="8355" t="5606" r="8571" b="9360"/>
          <a:stretch/>
        </p:blipFill>
        <p:spPr>
          <a:xfrm>
            <a:off x="6654335" y="3239590"/>
            <a:ext cx="3879194" cy="3498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100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1000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84067" y="-8471"/>
            <a:ext cx="10223862" cy="7653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35"/>
          <p:cNvSpPr txBox="1"/>
          <p:nvPr/>
        </p:nvSpPr>
        <p:spPr>
          <a:xfrm>
            <a:off x="2059560" y="6101542"/>
            <a:ext cx="19790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Shih Tzu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073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36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240"/>
            </a:pPr>
            <a:r>
              <a:rPr lang="en-US" sz="3240"/>
              <a:t>Shih Tzu (SHEED-zoo)</a:t>
            </a:r>
            <a:br>
              <a:rPr lang="en-US" sz="3240"/>
            </a:br>
            <a:endParaRPr sz="3240"/>
          </a:p>
        </p:txBody>
      </p:sp>
      <p:sp>
        <p:nvSpPr>
          <p:cNvPr id="1007" name="Google Shape;1007;p136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Thought to originate from </a:t>
            </a:r>
            <a:r>
              <a:rPr lang="en-US" u="sng"/>
              <a:t>Tibet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Bred to do nothing (companions) and look cute doing it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Long, silky double coat, tail carried over back</a:t>
            </a:r>
            <a:endParaRPr/>
          </a:p>
          <a:p>
            <a:pPr marL="342900" indent="-251459">
              <a:buSzPts val="1440"/>
              <a:buNone/>
            </a:pPr>
            <a:endParaRPr/>
          </a:p>
        </p:txBody>
      </p:sp>
      <p:pic>
        <p:nvPicPr>
          <p:cNvPr id="1008" name="Google Shape;1008;p136" descr="Image result for shih tzu"/>
          <p:cNvPicPr preferRelativeResize="0"/>
          <p:nvPr/>
        </p:nvPicPr>
        <p:blipFill rotWithShape="1">
          <a:blip r:embed="rId3">
            <a:alphaModFix/>
          </a:blip>
          <a:srcRect l="9533" t="1970" r="6927"/>
          <a:stretch/>
        </p:blipFill>
        <p:spPr>
          <a:xfrm>
            <a:off x="2124891" y="2757963"/>
            <a:ext cx="4450080" cy="423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6" descr="Image result for shih tz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2319" y="3587932"/>
            <a:ext cx="3161210" cy="316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36"/>
          <p:cNvSpPr/>
          <p:nvPr/>
        </p:nvSpPr>
        <p:spPr>
          <a:xfrm>
            <a:off x="8220891" y="265099"/>
            <a:ext cx="2312638" cy="2922238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14 recognized colors (there is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mask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186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Google Shape;1015;p137" descr="Image result for yorkshire terri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044" y="-160474"/>
            <a:ext cx="12023798" cy="7083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137"/>
          <p:cNvSpPr txBox="1"/>
          <p:nvPr/>
        </p:nvSpPr>
        <p:spPr>
          <a:xfrm>
            <a:off x="2059560" y="6101542"/>
            <a:ext cx="36935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Yorkshire Terrier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2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138" descr="Image result for yorkshire terri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308" y="2580451"/>
            <a:ext cx="3675019" cy="4345855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138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Yorkshire Terrier</a:t>
            </a:r>
            <a:endParaRPr/>
          </a:p>
        </p:txBody>
      </p:sp>
      <p:sp>
        <p:nvSpPr>
          <p:cNvPr id="1023" name="Google Shape;1023;p138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Yorkies were used as ratters in </a:t>
            </a:r>
            <a:r>
              <a:rPr lang="en-US" u="sng"/>
              <a:t>England</a:t>
            </a:r>
            <a:r>
              <a:rPr lang="en-US"/>
              <a:t> wool-mills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Fierce attitude in a small frame, glossy, fine, silky coat that is long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7</a:t>
            </a:r>
            <a:r>
              <a:rPr lang="en-US" baseline="30000"/>
              <a:t>th</a:t>
            </a:r>
            <a:r>
              <a:rPr lang="en-US"/>
              <a:t> most popular breed in the USA</a:t>
            </a:r>
            <a:endParaRPr/>
          </a:p>
        </p:txBody>
      </p:sp>
      <p:pic>
        <p:nvPicPr>
          <p:cNvPr id="1024" name="Google Shape;1024;p138" descr="Image result for yorkshire terrier"/>
          <p:cNvPicPr preferRelativeResize="0"/>
          <p:nvPr/>
        </p:nvPicPr>
        <p:blipFill rotWithShape="1">
          <a:blip r:embed="rId4">
            <a:alphaModFix/>
          </a:blip>
          <a:srcRect l="15299" r="29639"/>
          <a:stretch/>
        </p:blipFill>
        <p:spPr>
          <a:xfrm>
            <a:off x="6305006" y="2960277"/>
            <a:ext cx="3831771" cy="3823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138"/>
          <p:cNvSpPr/>
          <p:nvPr/>
        </p:nvSpPr>
        <p:spPr>
          <a:xfrm>
            <a:off x="8220891" y="265099"/>
            <a:ext cx="2312638" cy="2582604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gold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tan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and gold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and tan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82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39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Working Group:</a:t>
            </a:r>
            <a:endParaRPr/>
          </a:p>
        </p:txBody>
      </p:sp>
      <p:sp>
        <p:nvSpPr>
          <p:cNvPr id="1032" name="Google Shape;1032;p139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52193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332"/>
              <a:buChar char="▶"/>
            </a:pPr>
            <a:r>
              <a:rPr lang="en-US" sz="1665"/>
              <a:t>Bred to work! (ex. guarding, pulling sleds, rescuing people)</a:t>
            </a:r>
            <a:endParaRPr/>
          </a:p>
          <a:p>
            <a:pPr marL="342900" indent="-342900">
              <a:buSzPts val="1332"/>
              <a:buChar char="▶"/>
            </a:pPr>
            <a:r>
              <a:rPr lang="en-US" sz="1665"/>
              <a:t>Large size and very strong dogs</a:t>
            </a:r>
            <a:endParaRPr/>
          </a:p>
          <a:p>
            <a:pPr marL="342900" indent="-342900">
              <a:buSzPts val="1332"/>
              <a:buChar char="▶"/>
            </a:pPr>
            <a:r>
              <a:rPr lang="en-US" sz="1665"/>
              <a:t>Breeds under this group: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Bernese Mountain Dog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Boxer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Doberman Pinscher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Great Dane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Great Pyrenees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Mastiff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Newfoundland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Portuguese Water Dog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Rottweiler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Saint Bernard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Siberian Husky</a:t>
            </a:r>
            <a:endParaRPr/>
          </a:p>
          <a:p>
            <a:pPr marL="742950" lvl="1" indent="-285750">
              <a:spcBef>
                <a:spcPts val="1000"/>
              </a:spcBef>
              <a:buSzPts val="1184"/>
              <a:buChar char="▶"/>
            </a:pPr>
            <a:r>
              <a:rPr lang="en-US" sz="1480"/>
              <a:t>Standard Schnauzer</a:t>
            </a:r>
            <a:endParaRPr/>
          </a:p>
        </p:txBody>
      </p:sp>
      <p:pic>
        <p:nvPicPr>
          <p:cNvPr id="1033" name="Google Shape;1033;p139"/>
          <p:cNvPicPr preferRelativeResize="0"/>
          <p:nvPr/>
        </p:nvPicPr>
        <p:blipFill rotWithShape="1">
          <a:blip r:embed="rId3">
            <a:alphaModFix/>
          </a:blip>
          <a:srcRect l="11944" t="20185" r="12639" b="6851"/>
          <a:stretch/>
        </p:blipFill>
        <p:spPr>
          <a:xfrm>
            <a:off x="5956300" y="1707747"/>
            <a:ext cx="4495800" cy="326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39"/>
          <p:cNvPicPr preferRelativeResize="0"/>
          <p:nvPr/>
        </p:nvPicPr>
        <p:blipFill rotWithShape="1">
          <a:blip r:embed="rId4">
            <a:alphaModFix/>
          </a:blip>
          <a:srcRect l="18765" t="4268" r="6667" b="9199"/>
          <a:stretch/>
        </p:blipFill>
        <p:spPr>
          <a:xfrm>
            <a:off x="5397500" y="3909714"/>
            <a:ext cx="3835400" cy="2946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57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20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Chihuahua</a:t>
            </a:r>
            <a:endParaRPr/>
          </a:p>
        </p:txBody>
      </p:sp>
      <p:sp>
        <p:nvSpPr>
          <p:cNvPr id="891" name="Google Shape;891;p120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Mexico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Terrier-like attitude (aggressive and active)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Small size, can have a short or long coat</a:t>
            </a:r>
            <a:endParaRPr/>
          </a:p>
        </p:txBody>
      </p:sp>
      <p:pic>
        <p:nvPicPr>
          <p:cNvPr id="892" name="Google Shape;892;p120" descr="Image result for chihuahua"/>
          <p:cNvPicPr preferRelativeResize="0"/>
          <p:nvPr/>
        </p:nvPicPr>
        <p:blipFill rotWithShape="1">
          <a:blip r:embed="rId3">
            <a:alphaModFix/>
          </a:blip>
          <a:srcRect l="24991" r="17832"/>
          <a:stretch/>
        </p:blipFill>
        <p:spPr>
          <a:xfrm>
            <a:off x="2011681" y="2597958"/>
            <a:ext cx="4493623" cy="432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120" descr="Image result for chihuahua"/>
          <p:cNvPicPr preferRelativeResize="0"/>
          <p:nvPr/>
        </p:nvPicPr>
        <p:blipFill rotWithShape="1">
          <a:blip r:embed="rId4">
            <a:alphaModFix/>
          </a:blip>
          <a:srcRect l="9743" t="7702" r="9422" b="7713"/>
          <a:stretch/>
        </p:blipFill>
        <p:spPr>
          <a:xfrm>
            <a:off x="6296737" y="3040011"/>
            <a:ext cx="4236793" cy="366631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120"/>
          <p:cNvSpPr/>
          <p:nvPr/>
        </p:nvSpPr>
        <p:spPr>
          <a:xfrm>
            <a:off x="8220891" y="265100"/>
            <a:ext cx="2312638" cy="2332859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9 recognized colors (there is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6 markings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3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53884" y="-553440"/>
            <a:ext cx="10418621" cy="7799177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140"/>
          <p:cNvSpPr txBox="1"/>
          <p:nvPr/>
        </p:nvSpPr>
        <p:spPr>
          <a:xfrm>
            <a:off x="2059559" y="6101542"/>
            <a:ext cx="4561402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Bernese Mountain Dog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7531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41" descr="Image result for bernese mountain dog"/>
          <p:cNvPicPr preferRelativeResize="0"/>
          <p:nvPr/>
        </p:nvPicPr>
        <p:blipFill rotWithShape="1">
          <a:blip r:embed="rId3">
            <a:alphaModFix/>
          </a:blip>
          <a:srcRect l="18744" r="18044"/>
          <a:stretch/>
        </p:blipFill>
        <p:spPr>
          <a:xfrm>
            <a:off x="2020388" y="3091542"/>
            <a:ext cx="4389118" cy="3814352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41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Bernese Mountain Dog</a:t>
            </a:r>
            <a:endParaRPr/>
          </a:p>
        </p:txBody>
      </p:sp>
      <p:sp>
        <p:nvSpPr>
          <p:cNvPr id="1047" name="Google Shape;1047;p141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4210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Berners originated in </a:t>
            </a:r>
            <a:r>
              <a:rPr lang="en-US" u="sng"/>
              <a:t>Switzerland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Pulled milk carts, acted as watchdogs, and drove cattle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Calm and patient temperament, large size (70-120lbs)</a:t>
            </a:r>
            <a:endParaRPr/>
          </a:p>
        </p:txBody>
      </p:sp>
      <p:pic>
        <p:nvPicPr>
          <p:cNvPr id="1048" name="Google Shape;1048;p141" descr="Image result for bernese mountain dog"/>
          <p:cNvPicPr preferRelativeResize="0"/>
          <p:nvPr/>
        </p:nvPicPr>
        <p:blipFill rotWithShape="1">
          <a:blip r:embed="rId4">
            <a:alphaModFix/>
          </a:blip>
          <a:srcRect l="30631" r="1388"/>
          <a:stretch/>
        </p:blipFill>
        <p:spPr>
          <a:xfrm>
            <a:off x="6313715" y="3296651"/>
            <a:ext cx="4219815" cy="349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41"/>
          <p:cNvSpPr/>
          <p:nvPr/>
        </p:nvSpPr>
        <p:spPr>
          <a:xfrm>
            <a:off x="8220891" y="265100"/>
            <a:ext cx="2312638" cy="262614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Black, rust, and white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Black, tan, and white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96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143" descr="Image result for box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406" y="-182880"/>
            <a:ext cx="9894495" cy="7040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43"/>
          <p:cNvSpPr txBox="1"/>
          <p:nvPr/>
        </p:nvSpPr>
        <p:spPr>
          <a:xfrm>
            <a:off x="2059560" y="6101542"/>
            <a:ext cx="1674240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Boxer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484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44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Boxer</a:t>
            </a:r>
            <a:endParaRPr/>
          </a:p>
        </p:txBody>
      </p:sp>
      <p:sp>
        <p:nvSpPr>
          <p:cNvPr id="1067" name="Google Shape;1067;p144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113418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Germany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Sweet but stubborn temperament, docked tail, medium size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10</a:t>
            </a:r>
            <a:r>
              <a:rPr lang="en-US" baseline="30000"/>
              <a:t>th</a:t>
            </a:r>
            <a:r>
              <a:rPr lang="en-US"/>
              <a:t> most popular breed in America</a:t>
            </a:r>
            <a:endParaRPr/>
          </a:p>
        </p:txBody>
      </p:sp>
      <p:pic>
        <p:nvPicPr>
          <p:cNvPr id="1068" name="Google Shape;1068;p144" descr="Image result for box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8182" y="2786744"/>
            <a:ext cx="2926215" cy="407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44" descr="Image result for boxer"/>
          <p:cNvPicPr preferRelativeResize="0"/>
          <p:nvPr/>
        </p:nvPicPr>
        <p:blipFill rotWithShape="1">
          <a:blip r:embed="rId4">
            <a:alphaModFix/>
          </a:blip>
          <a:srcRect t="7117" b="6558"/>
          <a:stretch/>
        </p:blipFill>
        <p:spPr>
          <a:xfrm>
            <a:off x="6644937" y="3405051"/>
            <a:ext cx="3888593" cy="3373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44"/>
          <p:cNvSpPr/>
          <p:nvPr/>
        </p:nvSpPr>
        <p:spPr>
          <a:xfrm>
            <a:off x="8220891" y="265099"/>
            <a:ext cx="2312638" cy="2887404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Brindle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Fawn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mask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mask, white markings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markings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2281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486" y="-235132"/>
            <a:ext cx="9666514" cy="7733211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45"/>
          <p:cNvSpPr txBox="1"/>
          <p:nvPr/>
        </p:nvSpPr>
        <p:spPr>
          <a:xfrm>
            <a:off x="2059560" y="6101542"/>
            <a:ext cx="40999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Doberman Pinscher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938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46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Doberman Pinscher</a:t>
            </a:r>
            <a:endParaRPr/>
          </a:p>
        </p:txBody>
      </p:sp>
      <p:sp>
        <p:nvSpPr>
          <p:cNvPr id="1082" name="Google Shape;1082;p146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Dobies originated in </a:t>
            </a:r>
            <a:r>
              <a:rPr lang="en-US" u="sng"/>
              <a:t>Germany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Used as a guard dog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Intelligent and reliable personality, dark body color with rust points, docked tail, erect ears (usually cropped)</a:t>
            </a:r>
            <a:endParaRPr/>
          </a:p>
        </p:txBody>
      </p:sp>
      <p:pic>
        <p:nvPicPr>
          <p:cNvPr id="1083" name="Google Shape;1083;p146" descr="Image result for doberman pinscher"/>
          <p:cNvPicPr preferRelativeResize="0"/>
          <p:nvPr/>
        </p:nvPicPr>
        <p:blipFill rotWithShape="1">
          <a:blip r:embed="rId3">
            <a:alphaModFix/>
          </a:blip>
          <a:srcRect l="22147" t="11590" r="16861"/>
          <a:stretch/>
        </p:blipFill>
        <p:spPr>
          <a:xfrm>
            <a:off x="2211978" y="3117670"/>
            <a:ext cx="3764517" cy="364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46" descr="Image result for doberman pinscher"/>
          <p:cNvPicPr preferRelativeResize="0"/>
          <p:nvPr/>
        </p:nvPicPr>
        <p:blipFill rotWithShape="1">
          <a:blip r:embed="rId4">
            <a:alphaModFix/>
          </a:blip>
          <a:srcRect l="10404" r="10745"/>
          <a:stretch/>
        </p:blipFill>
        <p:spPr>
          <a:xfrm>
            <a:off x="6244047" y="3111960"/>
            <a:ext cx="4289483" cy="3624468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46"/>
          <p:cNvSpPr/>
          <p:nvPr/>
        </p:nvSpPr>
        <p:spPr>
          <a:xfrm>
            <a:off x="8220891" y="265100"/>
            <a:ext cx="2312638" cy="256518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&amp; rust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Blue &amp; rust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Fawn &amp; rust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 &amp; rust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677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147" descr="Image result for great da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27758" y="-434871"/>
            <a:ext cx="9762309" cy="7376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147"/>
          <p:cNvSpPr txBox="1"/>
          <p:nvPr/>
        </p:nvSpPr>
        <p:spPr>
          <a:xfrm>
            <a:off x="2059560" y="6101542"/>
            <a:ext cx="24235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Great Dane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836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48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Great Dane</a:t>
            </a:r>
            <a:endParaRPr/>
          </a:p>
        </p:txBody>
      </p:sp>
      <p:sp>
        <p:nvSpPr>
          <p:cNvPr id="1097" name="Google Shape;1097;p148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Danes originated in </a:t>
            </a:r>
            <a:r>
              <a:rPr lang="en-US" u="sng"/>
              <a:t>Germany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Designed to hunt boar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One of the largest breeds (110-190lbs), powerful, muscular frame, short coat</a:t>
            </a:r>
            <a:endParaRPr/>
          </a:p>
        </p:txBody>
      </p:sp>
      <p:pic>
        <p:nvPicPr>
          <p:cNvPr id="1098" name="Google Shape;1098;p148" descr="Image result for great dane"/>
          <p:cNvPicPr preferRelativeResize="0"/>
          <p:nvPr/>
        </p:nvPicPr>
        <p:blipFill rotWithShape="1">
          <a:blip r:embed="rId3">
            <a:alphaModFix/>
          </a:blip>
          <a:srcRect r="15780"/>
          <a:stretch/>
        </p:blipFill>
        <p:spPr>
          <a:xfrm>
            <a:off x="5967071" y="3596641"/>
            <a:ext cx="4507640" cy="315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148"/>
          <p:cNvSpPr/>
          <p:nvPr/>
        </p:nvSpPr>
        <p:spPr>
          <a:xfrm>
            <a:off x="8220891" y="265100"/>
            <a:ext cx="2312638" cy="293094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9 recognized colors (there is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markings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mask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markings</a:t>
            </a:r>
            <a:endParaRPr/>
          </a:p>
        </p:txBody>
      </p:sp>
      <p:pic>
        <p:nvPicPr>
          <p:cNvPr id="1100" name="Google Shape;1100;p148" descr="Image result for great dane"/>
          <p:cNvPicPr preferRelativeResize="0"/>
          <p:nvPr/>
        </p:nvPicPr>
        <p:blipFill rotWithShape="1">
          <a:blip r:embed="rId4">
            <a:alphaModFix/>
          </a:blip>
          <a:srcRect l="38506" r="28245"/>
          <a:stretch/>
        </p:blipFill>
        <p:spPr>
          <a:xfrm>
            <a:off x="2351315" y="2763657"/>
            <a:ext cx="2473234" cy="4092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747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149" descr="Image result for great pyrene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-415971"/>
            <a:ext cx="9178799" cy="7844382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149"/>
          <p:cNvSpPr txBox="1"/>
          <p:nvPr/>
        </p:nvSpPr>
        <p:spPr>
          <a:xfrm>
            <a:off x="2059560" y="6101542"/>
            <a:ext cx="31220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Great Pyrenees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294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50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Great Pyrenees</a:t>
            </a:r>
            <a:endParaRPr/>
          </a:p>
        </p:txBody>
      </p:sp>
      <p:sp>
        <p:nvSpPr>
          <p:cNvPr id="1112" name="Google Shape;1112;p150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France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Often used for pulling carts and guarding flocks of sheep from predators (large breed)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Descendants of mastiff-type dogs</a:t>
            </a:r>
            <a:endParaRPr/>
          </a:p>
        </p:txBody>
      </p:sp>
      <p:pic>
        <p:nvPicPr>
          <p:cNvPr id="1113" name="Google Shape;1113;p150" descr="Image result for great pyrenees"/>
          <p:cNvPicPr preferRelativeResize="0"/>
          <p:nvPr/>
        </p:nvPicPr>
        <p:blipFill rotWithShape="1">
          <a:blip r:embed="rId3">
            <a:alphaModFix/>
          </a:blip>
          <a:srcRect l="22699" r="24145"/>
          <a:stretch/>
        </p:blipFill>
        <p:spPr>
          <a:xfrm>
            <a:off x="7076227" y="2911179"/>
            <a:ext cx="3457302" cy="383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150" descr="Image result for great pyrenees"/>
          <p:cNvPicPr preferRelativeResize="0"/>
          <p:nvPr/>
        </p:nvPicPr>
        <p:blipFill rotWithShape="1">
          <a:blip r:embed="rId4">
            <a:alphaModFix/>
          </a:blip>
          <a:srcRect l="11669" r="23134"/>
          <a:stretch/>
        </p:blipFill>
        <p:spPr>
          <a:xfrm>
            <a:off x="2260542" y="2911179"/>
            <a:ext cx="4540846" cy="38318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150"/>
          <p:cNvSpPr/>
          <p:nvPr/>
        </p:nvSpPr>
        <p:spPr>
          <a:xfrm>
            <a:off x="8220891" y="265100"/>
            <a:ext cx="2312638" cy="256518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Badger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Gray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Reddish brown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248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121" descr="Image result for miniature pinscher"/>
          <p:cNvPicPr preferRelativeResize="0"/>
          <p:nvPr/>
        </p:nvPicPr>
        <p:blipFill rotWithShape="1">
          <a:blip r:embed="rId3">
            <a:alphaModFix/>
          </a:blip>
          <a:srcRect l="-85" t="11213" r="15549" b="6418"/>
          <a:stretch/>
        </p:blipFill>
        <p:spPr>
          <a:xfrm flipH="1">
            <a:off x="1524001" y="0"/>
            <a:ext cx="9405255" cy="715033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21"/>
          <p:cNvSpPr txBox="1"/>
          <p:nvPr/>
        </p:nvSpPr>
        <p:spPr>
          <a:xfrm>
            <a:off x="2059560" y="6101542"/>
            <a:ext cx="40618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Miniature Pinscher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692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54566" y="-35094"/>
            <a:ext cx="10113435" cy="6893094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51"/>
          <p:cNvSpPr txBox="1"/>
          <p:nvPr/>
        </p:nvSpPr>
        <p:spPr>
          <a:xfrm>
            <a:off x="2059560" y="6101542"/>
            <a:ext cx="19409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Mastiff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148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52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Mastiff</a:t>
            </a:r>
            <a:endParaRPr/>
          </a:p>
        </p:txBody>
      </p:sp>
      <p:sp>
        <p:nvSpPr>
          <p:cNvPr id="1127" name="Google Shape;1127;p152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Central Asia, but the ones we see today originated in </a:t>
            </a:r>
            <a:r>
              <a:rPr lang="en-US" u="sng"/>
              <a:t>England</a:t>
            </a:r>
            <a:r>
              <a:rPr lang="en-US"/>
              <a:t> (sometimes called an English Mastiff)</a:t>
            </a:r>
            <a:endParaRPr u="sng"/>
          </a:p>
          <a:p>
            <a:pPr marL="342900" indent="-342900">
              <a:buSzPts val="1440"/>
              <a:buChar char="▶"/>
            </a:pPr>
            <a:r>
              <a:rPr lang="en-US"/>
              <a:t>Old breed used to protect estates, hunt, and fight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Large breed, sturdy frame</a:t>
            </a:r>
            <a:endParaRPr/>
          </a:p>
        </p:txBody>
      </p:sp>
      <p:pic>
        <p:nvPicPr>
          <p:cNvPr id="1128" name="Google Shape;1128;p152" descr="Image result for mastiff"/>
          <p:cNvPicPr preferRelativeResize="0"/>
          <p:nvPr/>
        </p:nvPicPr>
        <p:blipFill rotWithShape="1">
          <a:blip r:embed="rId3">
            <a:alphaModFix/>
          </a:blip>
          <a:srcRect l="15159" r="22766"/>
          <a:stretch/>
        </p:blipFill>
        <p:spPr>
          <a:xfrm>
            <a:off x="2046515" y="3122281"/>
            <a:ext cx="4214948" cy="373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52" descr="Image result for mastiff"/>
          <p:cNvPicPr preferRelativeResize="0"/>
          <p:nvPr/>
        </p:nvPicPr>
        <p:blipFill rotWithShape="1">
          <a:blip r:embed="rId4">
            <a:alphaModFix/>
          </a:blip>
          <a:srcRect l="7439" r="21095"/>
          <a:stretch/>
        </p:blipFill>
        <p:spPr>
          <a:xfrm>
            <a:off x="6382023" y="3313614"/>
            <a:ext cx="4151506" cy="3422467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152"/>
          <p:cNvSpPr/>
          <p:nvPr/>
        </p:nvSpPr>
        <p:spPr>
          <a:xfrm>
            <a:off x="8220891" y="265099"/>
            <a:ext cx="2312638" cy="236489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Apricot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Brindle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Fawn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mask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6820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154" descr="Image result for newfoundla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41120" y="-444138"/>
            <a:ext cx="9380117" cy="730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54"/>
          <p:cNvSpPr txBox="1"/>
          <p:nvPr/>
        </p:nvSpPr>
        <p:spPr>
          <a:xfrm>
            <a:off x="2059560" y="6101542"/>
            <a:ext cx="30839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Newfoundland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807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55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Newfoundland</a:t>
            </a:r>
            <a:endParaRPr/>
          </a:p>
        </p:txBody>
      </p:sp>
      <p:sp>
        <p:nvSpPr>
          <p:cNvPr id="1148" name="Google Shape;1148;p155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Newfies originated in </a:t>
            </a:r>
            <a:r>
              <a:rPr lang="en-US" u="sng"/>
              <a:t>Newfoundland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Known for their sweet disposition and friendly nature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Loves to swim (make excellent lifeguards), large size, heavy coat, muscular, and strong</a:t>
            </a:r>
            <a:endParaRPr/>
          </a:p>
          <a:p>
            <a:pPr marL="342900" indent="-251459">
              <a:buSzPts val="1440"/>
              <a:buNone/>
            </a:pPr>
            <a:endParaRPr/>
          </a:p>
        </p:txBody>
      </p:sp>
      <p:sp>
        <p:nvSpPr>
          <p:cNvPr id="1149" name="Google Shape;1149;p155"/>
          <p:cNvSpPr/>
          <p:nvPr/>
        </p:nvSpPr>
        <p:spPr>
          <a:xfrm>
            <a:off x="8220891" y="265099"/>
            <a:ext cx="2312638" cy="266969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Brown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Gray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&amp; black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1150" name="Google Shape;1150;p155" descr="Image result for newfoundland dog"/>
          <p:cNvPicPr preferRelativeResize="0"/>
          <p:nvPr/>
        </p:nvPicPr>
        <p:blipFill rotWithShape="1">
          <a:blip r:embed="rId3">
            <a:alphaModFix/>
          </a:blip>
          <a:srcRect l="13912" r="16635"/>
          <a:stretch/>
        </p:blipFill>
        <p:spPr>
          <a:xfrm>
            <a:off x="2116183" y="2855945"/>
            <a:ext cx="5059680" cy="400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155" descr="Image result for brown newfoundland dog"/>
          <p:cNvPicPr preferRelativeResize="0"/>
          <p:nvPr/>
        </p:nvPicPr>
        <p:blipFill rotWithShape="1">
          <a:blip r:embed="rId4">
            <a:alphaModFix/>
          </a:blip>
          <a:srcRect l="19581" r="15214"/>
          <a:stretch/>
        </p:blipFill>
        <p:spPr>
          <a:xfrm>
            <a:off x="7395181" y="3892731"/>
            <a:ext cx="3172095" cy="286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487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Google Shape;1162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178" y="-122227"/>
            <a:ext cx="10483041" cy="698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57"/>
          <p:cNvSpPr txBox="1"/>
          <p:nvPr/>
        </p:nvSpPr>
        <p:spPr>
          <a:xfrm>
            <a:off x="2059560" y="6101542"/>
            <a:ext cx="44301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Portuguese Water Dog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947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58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Portuguese Water Dog</a:t>
            </a:r>
            <a:endParaRPr/>
          </a:p>
        </p:txBody>
      </p:sp>
      <p:sp>
        <p:nvSpPr>
          <p:cNvPr id="1169" name="Google Shape;1169;p158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Porties originated in </a:t>
            </a:r>
            <a:r>
              <a:rPr lang="en-US" u="sng"/>
              <a:t>Portugal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This breed loves water and is a coastal retriever (was important in the fishing industry)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Thick, curly/wavy coat</a:t>
            </a:r>
            <a:endParaRPr/>
          </a:p>
        </p:txBody>
      </p:sp>
      <p:pic>
        <p:nvPicPr>
          <p:cNvPr id="1170" name="Google Shape;1170;p158" descr="Image result for portuguese water dog"/>
          <p:cNvPicPr preferRelativeResize="0"/>
          <p:nvPr/>
        </p:nvPicPr>
        <p:blipFill rotWithShape="1">
          <a:blip r:embed="rId3">
            <a:alphaModFix/>
          </a:blip>
          <a:srcRect l="12888" r="25359"/>
          <a:stretch/>
        </p:blipFill>
        <p:spPr>
          <a:xfrm>
            <a:off x="6997849" y="2695000"/>
            <a:ext cx="3535681" cy="40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58"/>
          <p:cNvSpPr/>
          <p:nvPr/>
        </p:nvSpPr>
        <p:spPr>
          <a:xfrm>
            <a:off x="8220891" y="265100"/>
            <a:ext cx="2312638" cy="2295221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Brown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/>
          </a:p>
        </p:txBody>
      </p:sp>
      <p:pic>
        <p:nvPicPr>
          <p:cNvPr id="1172" name="Google Shape;1172;p158" descr="Image result for portuguese water dog"/>
          <p:cNvPicPr preferRelativeResize="0"/>
          <p:nvPr/>
        </p:nvPicPr>
        <p:blipFill rotWithShape="1">
          <a:blip r:embed="rId4">
            <a:alphaModFix/>
          </a:blip>
          <a:srcRect l="22717" r="27056"/>
          <a:stretch/>
        </p:blipFill>
        <p:spPr>
          <a:xfrm>
            <a:off x="2673530" y="2995514"/>
            <a:ext cx="3573624" cy="3920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25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p160" descr="Image result for rottweil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13" y="-369721"/>
            <a:ext cx="11594869" cy="8712529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60"/>
          <p:cNvSpPr txBox="1"/>
          <p:nvPr/>
        </p:nvSpPr>
        <p:spPr>
          <a:xfrm>
            <a:off x="2059560" y="6101542"/>
            <a:ext cx="26902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Rottweiler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810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61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Rottweiler</a:t>
            </a:r>
            <a:endParaRPr/>
          </a:p>
        </p:txBody>
      </p:sp>
      <p:sp>
        <p:nvSpPr>
          <p:cNvPr id="1190" name="Google Shape;1190;p161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Rotties originated in Europe during roman times and saved by the </a:t>
            </a:r>
            <a:r>
              <a:rPr lang="en-US" u="sng"/>
              <a:t>Germans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Large head and muscular body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Used by butchers to protect them from robbers and drive cattle to the market</a:t>
            </a:r>
            <a:endParaRPr/>
          </a:p>
        </p:txBody>
      </p:sp>
      <p:sp>
        <p:nvSpPr>
          <p:cNvPr id="1191" name="Google Shape;1191;p161"/>
          <p:cNvSpPr/>
          <p:nvPr/>
        </p:nvSpPr>
        <p:spPr>
          <a:xfrm>
            <a:off x="8447313" y="299935"/>
            <a:ext cx="2116183" cy="262614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mahogany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rust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and tan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  <p:pic>
        <p:nvPicPr>
          <p:cNvPr id="1192" name="Google Shape;1192;p161" descr="Image result for rottweiler"/>
          <p:cNvPicPr preferRelativeResize="0"/>
          <p:nvPr/>
        </p:nvPicPr>
        <p:blipFill rotWithShape="1">
          <a:blip r:embed="rId3">
            <a:alphaModFix/>
          </a:blip>
          <a:srcRect r="16268"/>
          <a:stretch/>
        </p:blipFill>
        <p:spPr>
          <a:xfrm flipH="1">
            <a:off x="1959428" y="3069658"/>
            <a:ext cx="6278880" cy="378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61" descr="Image result for rottweiler"/>
          <p:cNvPicPr preferRelativeResize="0"/>
          <p:nvPr/>
        </p:nvPicPr>
        <p:blipFill rotWithShape="1">
          <a:blip r:embed="rId4">
            <a:alphaModFix/>
          </a:blip>
          <a:srcRect t="21650" b="12988"/>
          <a:stretch/>
        </p:blipFill>
        <p:spPr>
          <a:xfrm>
            <a:off x="7426651" y="3709852"/>
            <a:ext cx="3136844" cy="3078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1198;p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-16935"/>
            <a:ext cx="9330269" cy="6874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62"/>
          <p:cNvSpPr txBox="1"/>
          <p:nvPr/>
        </p:nvSpPr>
        <p:spPr>
          <a:xfrm>
            <a:off x="2059560" y="6101542"/>
            <a:ext cx="25505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St. Bernard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567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Google Shape;1204;p163" descr="Image result for st bernard"/>
          <p:cNvPicPr preferRelativeResize="0"/>
          <p:nvPr/>
        </p:nvPicPr>
        <p:blipFill rotWithShape="1">
          <a:blip r:embed="rId3">
            <a:alphaModFix/>
          </a:blip>
          <a:srcRect r="16017"/>
          <a:stretch/>
        </p:blipFill>
        <p:spPr>
          <a:xfrm flipH="1">
            <a:off x="1950582" y="2821578"/>
            <a:ext cx="6409644" cy="4036423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163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St. Bernard</a:t>
            </a:r>
            <a:endParaRPr/>
          </a:p>
        </p:txBody>
      </p:sp>
      <p:sp>
        <p:nvSpPr>
          <p:cNvPr id="1206" name="Google Shape;1206;p163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Saints originated in the </a:t>
            </a:r>
            <a:r>
              <a:rPr lang="en-US" u="sng"/>
              <a:t>Swiss valleys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Used to pull carts, guard livestock, and alert the family to danger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Very large breed (130-180lbs) with a short or long coat</a:t>
            </a:r>
            <a:endParaRPr/>
          </a:p>
        </p:txBody>
      </p:sp>
      <p:sp>
        <p:nvSpPr>
          <p:cNvPr id="1207" name="Google Shape;1207;p163"/>
          <p:cNvSpPr/>
          <p:nvPr/>
        </p:nvSpPr>
        <p:spPr>
          <a:xfrm>
            <a:off x="8447313" y="299935"/>
            <a:ext cx="2116183" cy="2338762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9 recognized colors (there is a wide variety) 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mask</a:t>
            </a:r>
            <a:endParaRPr/>
          </a:p>
        </p:txBody>
      </p:sp>
      <p:pic>
        <p:nvPicPr>
          <p:cNvPr id="1208" name="Google Shape;1208;p163" descr="Saint Bernard Dog Breed"/>
          <p:cNvPicPr preferRelativeResize="0"/>
          <p:nvPr/>
        </p:nvPicPr>
        <p:blipFill rotWithShape="1">
          <a:blip r:embed="rId4">
            <a:alphaModFix/>
          </a:blip>
          <a:srcRect l="21848" r="19892"/>
          <a:stretch/>
        </p:blipFill>
        <p:spPr>
          <a:xfrm>
            <a:off x="6960773" y="3122660"/>
            <a:ext cx="3602722" cy="3643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58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122"/>
          <p:cNvPicPr preferRelativeResize="0"/>
          <p:nvPr/>
        </p:nvPicPr>
        <p:blipFill rotWithShape="1">
          <a:blip r:embed="rId3">
            <a:alphaModFix/>
          </a:blip>
          <a:srcRect l="20627" r="19939"/>
          <a:stretch/>
        </p:blipFill>
        <p:spPr>
          <a:xfrm>
            <a:off x="1881051" y="2871793"/>
            <a:ext cx="3788227" cy="4212631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122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Miniature Pinscher</a:t>
            </a:r>
            <a:endParaRPr/>
          </a:p>
        </p:txBody>
      </p:sp>
      <p:sp>
        <p:nvSpPr>
          <p:cNvPr id="907" name="Google Shape;907;p122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Min Pins originate from </a:t>
            </a:r>
            <a:r>
              <a:rPr lang="en-US" u="sng"/>
              <a:t>Germany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Used as a ratter in barns (despite their excellent ratting abilities, they are not classified as terriers)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Docked tail, erect ears, short coat</a:t>
            </a:r>
            <a:endParaRPr/>
          </a:p>
        </p:txBody>
      </p:sp>
      <p:pic>
        <p:nvPicPr>
          <p:cNvPr id="908" name="Google Shape;908;p122" descr="Image result for miniature pinscher"/>
          <p:cNvPicPr preferRelativeResize="0"/>
          <p:nvPr/>
        </p:nvPicPr>
        <p:blipFill rotWithShape="1">
          <a:blip r:embed="rId4">
            <a:alphaModFix/>
          </a:blip>
          <a:srcRect l="22069" r="33098"/>
          <a:stretch/>
        </p:blipFill>
        <p:spPr>
          <a:xfrm>
            <a:off x="6949441" y="2793415"/>
            <a:ext cx="3126376" cy="3946411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22"/>
          <p:cNvSpPr/>
          <p:nvPr/>
        </p:nvSpPr>
        <p:spPr>
          <a:xfrm>
            <a:off x="8220891" y="265099"/>
            <a:ext cx="2312638" cy="315737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&amp; rust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&amp; tan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Chocolate &amp; rust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Chocolate &amp; tan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Stag red</a:t>
            </a:r>
            <a:endParaRPr/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432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Google Shape;1219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030" y="-16935"/>
            <a:ext cx="9441971" cy="6874935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65"/>
          <p:cNvSpPr txBox="1"/>
          <p:nvPr/>
        </p:nvSpPr>
        <p:spPr>
          <a:xfrm>
            <a:off x="2059560" y="6101542"/>
            <a:ext cx="32871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Siberian Husky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939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66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Siberian Husky</a:t>
            </a:r>
            <a:endParaRPr/>
          </a:p>
        </p:txBody>
      </p:sp>
      <p:sp>
        <p:nvSpPr>
          <p:cNvPr id="1226" name="Google Shape;1226;p166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America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Designed to pull sleds quickly and over long distances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Many (not all) members of this breed have blue eye(s)</a:t>
            </a:r>
            <a:endParaRPr/>
          </a:p>
          <a:p>
            <a:pPr marL="342900" indent="-251459">
              <a:buSzPts val="1440"/>
              <a:buNone/>
            </a:pPr>
            <a:endParaRPr/>
          </a:p>
        </p:txBody>
      </p:sp>
      <p:pic>
        <p:nvPicPr>
          <p:cNvPr id="1227" name="Google Shape;1227;p166" descr="Image result for husky"/>
          <p:cNvPicPr preferRelativeResize="0"/>
          <p:nvPr/>
        </p:nvPicPr>
        <p:blipFill rotWithShape="1">
          <a:blip r:embed="rId3">
            <a:alphaModFix/>
          </a:blip>
          <a:srcRect r="10930"/>
          <a:stretch/>
        </p:blipFill>
        <p:spPr>
          <a:xfrm flipH="1">
            <a:off x="1985554" y="2668153"/>
            <a:ext cx="4824549" cy="418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66" descr="Image result for husky agou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909159" y="3777166"/>
            <a:ext cx="3654336" cy="2966942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66"/>
          <p:cNvSpPr/>
          <p:nvPr/>
        </p:nvSpPr>
        <p:spPr>
          <a:xfrm>
            <a:off x="8447313" y="299935"/>
            <a:ext cx="2116183" cy="366246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Agouti &amp; white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&amp; white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Grey &amp; white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Red &amp; white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Sable &amp; white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points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Piebald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Pinto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5791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167" descr="Image result for standard schnauz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878" y="-423908"/>
            <a:ext cx="10922862" cy="7281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67"/>
          <p:cNvSpPr txBox="1"/>
          <p:nvPr/>
        </p:nvSpPr>
        <p:spPr>
          <a:xfrm>
            <a:off x="2059560" y="6101542"/>
            <a:ext cx="41253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Standard Schnauzer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3360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68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Standard Schnauzer</a:t>
            </a:r>
            <a:endParaRPr/>
          </a:p>
        </p:txBody>
      </p:sp>
      <p:sp>
        <p:nvSpPr>
          <p:cNvPr id="1241" name="Google Shape;1241;p168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in </a:t>
            </a:r>
            <a:r>
              <a:rPr lang="en-US" u="sng"/>
              <a:t>Germany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All purpose dogs that guarded livestock, killed vermin, and protected the family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Medium size with a beard, feathered coat, and docked tail. Ears can be erect or lay down.</a:t>
            </a:r>
            <a:endParaRPr/>
          </a:p>
        </p:txBody>
      </p:sp>
      <p:sp>
        <p:nvSpPr>
          <p:cNvPr id="1242" name="Google Shape;1242;p168" descr="Image result for standard schnauzer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3" name="Google Shape;1243;p168" descr="Image result for standard schnauzer"/>
          <p:cNvSpPr/>
          <p:nvPr/>
        </p:nvSpPr>
        <p:spPr>
          <a:xfrm>
            <a:off x="1831975" y="793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4" name="Google Shape;1244;p168" descr="Image result for standard schnauzer"/>
          <p:cNvSpPr/>
          <p:nvPr/>
        </p:nvSpPr>
        <p:spPr>
          <a:xfrm>
            <a:off x="1984375" y="16033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45" name="Google Shape;1245;p168" descr="Image result for standard schnauzer"/>
          <p:cNvPicPr preferRelativeResize="0"/>
          <p:nvPr/>
        </p:nvPicPr>
        <p:blipFill rotWithShape="1">
          <a:blip r:embed="rId3">
            <a:alphaModFix/>
          </a:blip>
          <a:srcRect l="31619" r="25566"/>
          <a:stretch/>
        </p:blipFill>
        <p:spPr>
          <a:xfrm>
            <a:off x="2289176" y="3185941"/>
            <a:ext cx="2857591" cy="367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168" descr="Image result for standard schnauzer"/>
          <p:cNvPicPr preferRelativeResize="0"/>
          <p:nvPr/>
        </p:nvPicPr>
        <p:blipFill rotWithShape="1">
          <a:blip r:embed="rId4">
            <a:alphaModFix/>
          </a:blip>
          <a:srcRect l="14053" t="6840" r="4298" b="7747"/>
          <a:stretch/>
        </p:blipFill>
        <p:spPr>
          <a:xfrm>
            <a:off x="5547357" y="3631474"/>
            <a:ext cx="5016138" cy="3091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168"/>
          <p:cNvSpPr/>
          <p:nvPr/>
        </p:nvSpPr>
        <p:spPr>
          <a:xfrm>
            <a:off x="8447313" y="299936"/>
            <a:ext cx="2116183" cy="2103631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Pepper &amp; salt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98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-391404"/>
            <a:ext cx="9239794" cy="775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23"/>
          <p:cNvSpPr txBox="1"/>
          <p:nvPr/>
        </p:nvSpPr>
        <p:spPr>
          <a:xfrm>
            <a:off x="2059560" y="6101542"/>
            <a:ext cx="17885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Papillon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88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24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Papillon</a:t>
            </a:r>
            <a:endParaRPr/>
          </a:p>
        </p:txBody>
      </p:sp>
      <p:sp>
        <p:nvSpPr>
          <p:cNvPr id="921" name="Google Shape;921;p124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087292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Originated from </a:t>
            </a:r>
            <a:r>
              <a:rPr lang="en-US" u="sng"/>
              <a:t>Spain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Papillon = “butterfly” in French (name came from its characteristic butterfly shaped ears)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Long, fine, silky coat</a:t>
            </a:r>
            <a:endParaRPr/>
          </a:p>
          <a:p>
            <a:pPr marL="342900" indent="-251459">
              <a:buSzPts val="1440"/>
              <a:buNone/>
            </a:pPr>
            <a:endParaRPr/>
          </a:p>
        </p:txBody>
      </p:sp>
      <p:pic>
        <p:nvPicPr>
          <p:cNvPr id="922" name="Google Shape;922;p124" descr="Image result for papillon"/>
          <p:cNvPicPr preferRelativeResize="0"/>
          <p:nvPr/>
        </p:nvPicPr>
        <p:blipFill rotWithShape="1">
          <a:blip r:embed="rId3">
            <a:alphaModFix/>
          </a:blip>
          <a:srcRect l="16236" t="3133" r="12502"/>
          <a:stretch/>
        </p:blipFill>
        <p:spPr>
          <a:xfrm>
            <a:off x="1759131" y="2978331"/>
            <a:ext cx="5007430" cy="374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124" descr="Image result for papillon"/>
          <p:cNvPicPr preferRelativeResize="0"/>
          <p:nvPr/>
        </p:nvPicPr>
        <p:blipFill rotWithShape="1">
          <a:blip r:embed="rId4">
            <a:alphaModFix/>
          </a:blip>
          <a:srcRect l="5451" t="5532" r="19066" b="6140"/>
          <a:stretch/>
        </p:blipFill>
        <p:spPr>
          <a:xfrm>
            <a:off x="6766562" y="3866099"/>
            <a:ext cx="3779519" cy="2926584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24"/>
          <p:cNvSpPr/>
          <p:nvPr/>
        </p:nvSpPr>
        <p:spPr>
          <a:xfrm>
            <a:off x="8220891" y="265100"/>
            <a:ext cx="2312638" cy="3183495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and black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and lemon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and red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 and sable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White, black, and tan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2919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99" y="-269967"/>
            <a:ext cx="11279115" cy="7567749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26"/>
          <p:cNvSpPr txBox="1"/>
          <p:nvPr/>
        </p:nvSpPr>
        <p:spPr>
          <a:xfrm>
            <a:off x="2059560" y="6101542"/>
            <a:ext cx="21822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Pekingese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89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27"/>
          <p:cNvSpPr txBox="1">
            <a:spLocks noGrp="1"/>
          </p:cNvSpPr>
          <p:nvPr>
            <p:ph type="title"/>
          </p:nvPr>
        </p:nvSpPr>
        <p:spPr>
          <a:xfrm>
            <a:off x="2133600" y="609600"/>
            <a:ext cx="6347713" cy="6851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/>
              <a:t>Pekingese</a:t>
            </a:r>
            <a:endParaRPr/>
          </a:p>
        </p:txBody>
      </p:sp>
      <p:sp>
        <p:nvSpPr>
          <p:cNvPr id="942" name="Google Shape;942;p127"/>
          <p:cNvSpPr txBox="1">
            <a:spLocks noGrp="1"/>
          </p:cNvSpPr>
          <p:nvPr>
            <p:ph idx="1"/>
          </p:nvPr>
        </p:nvSpPr>
        <p:spPr>
          <a:xfrm>
            <a:off x="2133599" y="1375647"/>
            <a:ext cx="6347714" cy="46657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1440"/>
              <a:buChar char="▶"/>
            </a:pPr>
            <a:r>
              <a:rPr lang="en-US"/>
              <a:t>Pekes originated in </a:t>
            </a:r>
            <a:r>
              <a:rPr lang="en-US" u="sng"/>
              <a:t>China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Large head, flat face, long coat</a:t>
            </a:r>
            <a:endParaRPr/>
          </a:p>
          <a:p>
            <a:pPr marL="342900" indent="-342900">
              <a:buSzPts val="1440"/>
              <a:buChar char="▶"/>
            </a:pPr>
            <a:r>
              <a:rPr lang="en-US"/>
              <a:t>Strong personality that likes to be in charge (despite their small size)</a:t>
            </a:r>
            <a:endParaRPr/>
          </a:p>
        </p:txBody>
      </p:sp>
      <p:pic>
        <p:nvPicPr>
          <p:cNvPr id="943" name="Google Shape;943;p127" descr="Image result for pekinge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7772" y="3074126"/>
            <a:ext cx="7238995" cy="3619498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27"/>
          <p:cNvSpPr/>
          <p:nvPr/>
        </p:nvSpPr>
        <p:spPr>
          <a:xfrm>
            <a:off x="8220891" y="265100"/>
            <a:ext cx="2312638" cy="2869987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100000">
                <a:srgbClr val="BFE471">
                  <a:alpha val="44705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Colors: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10 recognized colors (there is a wide variety)</a:t>
            </a:r>
            <a:endParaRPr u="sng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AKC Recognized Markings: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Black mask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Parti-color</a:t>
            </a:r>
            <a:endParaRPr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White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34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128" descr="Image result for pomeranian"/>
          <p:cNvPicPr preferRelativeResize="0"/>
          <p:nvPr/>
        </p:nvPicPr>
        <p:blipFill rotWithShape="1">
          <a:blip r:embed="rId3">
            <a:alphaModFix/>
          </a:blip>
          <a:srcRect r="18537"/>
          <a:stretch/>
        </p:blipFill>
        <p:spPr>
          <a:xfrm>
            <a:off x="140778" y="-1502009"/>
            <a:ext cx="10822516" cy="8860752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28"/>
          <p:cNvSpPr txBox="1"/>
          <p:nvPr/>
        </p:nvSpPr>
        <p:spPr>
          <a:xfrm>
            <a:off x="2059560" y="6101542"/>
            <a:ext cx="2525141" cy="581892"/>
          </a:xfrm>
          <a:prstGeom prst="rect">
            <a:avLst/>
          </a:prstGeom>
          <a:gradFill>
            <a:gsLst>
              <a:gs pos="0">
                <a:srgbClr val="92C230"/>
              </a:gs>
              <a:gs pos="80000">
                <a:srgbClr val="447C29">
                  <a:alpha val="58823"/>
                </a:srgbClr>
              </a:gs>
              <a:gs pos="100000">
                <a:srgbClr val="447C29">
                  <a:alpha val="58823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500"/>
            </a:pPr>
            <a:r>
              <a:rPr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Pomeranian</a:t>
            </a:r>
            <a:endParaRPr sz="3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15754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1121</Words>
  <Application>Microsoft Office PowerPoint</Application>
  <PresentationFormat>Widescreen</PresentationFormat>
  <Paragraphs>253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Trebuchet MS</vt:lpstr>
      <vt:lpstr>Wingdings 3</vt:lpstr>
      <vt:lpstr>Facet</vt:lpstr>
      <vt:lpstr>PowerPoint Presentation</vt:lpstr>
      <vt:lpstr>Chihuahua</vt:lpstr>
      <vt:lpstr>PowerPoint Presentation</vt:lpstr>
      <vt:lpstr>Miniature Pinscher</vt:lpstr>
      <vt:lpstr>PowerPoint Presentation</vt:lpstr>
      <vt:lpstr>Papillon</vt:lpstr>
      <vt:lpstr>PowerPoint Presentation</vt:lpstr>
      <vt:lpstr>Pekingese</vt:lpstr>
      <vt:lpstr>PowerPoint Presentation</vt:lpstr>
      <vt:lpstr>Pomeranian</vt:lpstr>
      <vt:lpstr>PowerPoint Presentation</vt:lpstr>
      <vt:lpstr>Poodle (miniature)</vt:lpstr>
      <vt:lpstr>PowerPoint Presentation</vt:lpstr>
      <vt:lpstr>Pug</vt:lpstr>
      <vt:lpstr>PowerPoint Presentation</vt:lpstr>
      <vt:lpstr>Shih Tzu (SHEED-zoo) </vt:lpstr>
      <vt:lpstr>PowerPoint Presentation</vt:lpstr>
      <vt:lpstr>Yorkshire Terrier</vt:lpstr>
      <vt:lpstr>Working Group:</vt:lpstr>
      <vt:lpstr>PowerPoint Presentation</vt:lpstr>
      <vt:lpstr>Bernese Mountain Dog</vt:lpstr>
      <vt:lpstr>PowerPoint Presentation</vt:lpstr>
      <vt:lpstr>Boxer</vt:lpstr>
      <vt:lpstr>PowerPoint Presentation</vt:lpstr>
      <vt:lpstr>Doberman Pinscher</vt:lpstr>
      <vt:lpstr>PowerPoint Presentation</vt:lpstr>
      <vt:lpstr>Great Dane</vt:lpstr>
      <vt:lpstr>PowerPoint Presentation</vt:lpstr>
      <vt:lpstr>Great Pyrenees</vt:lpstr>
      <vt:lpstr>PowerPoint Presentation</vt:lpstr>
      <vt:lpstr>Mastiff</vt:lpstr>
      <vt:lpstr>PowerPoint Presentation</vt:lpstr>
      <vt:lpstr>Newfoundland</vt:lpstr>
      <vt:lpstr>PowerPoint Presentation</vt:lpstr>
      <vt:lpstr>Portuguese Water Dog</vt:lpstr>
      <vt:lpstr>PowerPoint Presentation</vt:lpstr>
      <vt:lpstr>Rottweiler</vt:lpstr>
      <vt:lpstr>PowerPoint Presentation</vt:lpstr>
      <vt:lpstr>St. Bernard</vt:lpstr>
      <vt:lpstr>PowerPoint Presentation</vt:lpstr>
      <vt:lpstr>Siberian Husky</vt:lpstr>
      <vt:lpstr>PowerPoint Presentation</vt:lpstr>
      <vt:lpstr>Standard Schnauzer</vt:lpstr>
    </vt:vector>
  </TitlesOfParts>
  <Company>Cy-Fair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MEISCHEN</dc:creator>
  <cp:lastModifiedBy>TYLER MEISCHEN</cp:lastModifiedBy>
  <cp:revision>3</cp:revision>
  <dcterms:created xsi:type="dcterms:W3CDTF">2019-01-16T22:59:57Z</dcterms:created>
  <dcterms:modified xsi:type="dcterms:W3CDTF">2019-01-16T23:01:55Z</dcterms:modified>
</cp:coreProperties>
</file>